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84440" autoAdjust="0"/>
  </p:normalViewPr>
  <p:slideViewPr>
    <p:cSldViewPr snapToGrid="0">
      <p:cViewPr>
        <p:scale>
          <a:sx n="102" d="100"/>
          <a:sy n="102" d="100"/>
        </p:scale>
        <p:origin x="307" y="-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0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9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0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4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7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9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2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2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1D4A9-DF04-4833-A769-E5C24512076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45EE-7835-4F39-911F-B355EBA1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" y="5364741"/>
            <a:ext cx="9144000" cy="14773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.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7620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837432"/>
            <a:ext cx="88391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module:  </a:t>
            </a:r>
            <a:r>
              <a:rPr lang="en-US" sz="2800" dirty="0" smtClean="0"/>
              <a:t>Molecular, Gene and Diseases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r>
              <a:rPr lang="en-US" sz="2800" b="1" dirty="0" smtClean="0">
                <a:solidFill>
                  <a:srgbClr val="002060"/>
                </a:solidFill>
              </a:rPr>
              <a:t>Session 1: </a:t>
            </a:r>
            <a:r>
              <a:rPr lang="en-US" sz="2800" b="1" dirty="0" smtClean="0">
                <a:solidFill>
                  <a:srgbClr val="002060"/>
                </a:solidFill>
              </a:rPr>
              <a:t>Lec.2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Title:</a:t>
            </a:r>
          </a:p>
          <a:p>
            <a:r>
              <a:rPr lang="en-US" sz="2800" b="1" spc="-5" dirty="0" smtClean="0">
                <a:latin typeface="Times New Roman"/>
                <a:cs typeface="Times New Roman"/>
              </a:rPr>
              <a:t>    </a:t>
            </a:r>
            <a:r>
              <a:rPr lang="en-US" sz="2800" b="1" spc="-5" dirty="0" smtClean="0">
                <a:latin typeface="Times New Roman"/>
                <a:cs typeface="Times New Roman"/>
              </a:rPr>
              <a:t>                  </a:t>
            </a:r>
            <a:r>
              <a:rPr lang="en-US"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Amino	acids	and  </a:t>
            </a:r>
            <a:r>
              <a:rPr lang="en-US" sz="2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Protein</a:t>
            </a:r>
            <a:endParaRPr lang="en-US" sz="2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dirty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staff: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Dr. Hussein K. Abdul-</a:t>
            </a:r>
            <a:r>
              <a:rPr lang="en-US" dirty="0" err="1" smtClean="0"/>
              <a:t>Sada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Dr. </a:t>
            </a:r>
            <a:r>
              <a:rPr lang="en-US" dirty="0"/>
              <a:t>Nibras </a:t>
            </a:r>
            <a:r>
              <a:rPr lang="en-US" dirty="0" smtClean="0">
                <a:cs typeface="Times New Roman" pitchFamily="18" charset="0"/>
              </a:rPr>
              <a:t>S. </a:t>
            </a:r>
            <a:r>
              <a:rPr lang="en-US" dirty="0" smtClean="0"/>
              <a:t>Al-Ammar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Dr. </a:t>
            </a:r>
            <a:r>
              <a:rPr lang="en-US" dirty="0" err="1" smtClean="0"/>
              <a:t>Ilham</a:t>
            </a:r>
            <a:r>
              <a:rPr lang="en-US" dirty="0" smtClean="0"/>
              <a:t> Mohammad Jawad</a:t>
            </a:r>
          </a:p>
          <a:p>
            <a:r>
              <a:rPr lang="en-US" dirty="0" smtClean="0"/>
              <a:t>-    Dr</a:t>
            </a:r>
            <a:r>
              <a:rPr lang="en-US" dirty="0" smtClean="0"/>
              <a:t>. </a:t>
            </a:r>
            <a:r>
              <a:rPr lang="en-US" dirty="0" err="1" smtClean="0"/>
              <a:t>Wamedh</a:t>
            </a:r>
            <a:r>
              <a:rPr lang="en-US" dirty="0" smtClean="0"/>
              <a:t> </a:t>
            </a:r>
            <a:r>
              <a:rPr lang="en-US" dirty="0" err="1" smtClean="0"/>
              <a:t>Hashim</a:t>
            </a:r>
            <a:r>
              <a:rPr lang="en-US" dirty="0" smtClean="0"/>
              <a:t> Abbas   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7622709" y="5364741"/>
            <a:ext cx="1521291" cy="1469706"/>
          </a:xfrm>
          <a:prstGeom prst="rect">
            <a:avLst/>
          </a:prstGeom>
        </p:spPr>
      </p:pic>
      <p:pic>
        <p:nvPicPr>
          <p:cNvPr id="13" name="Picture 2" descr="ÙØªÙØ¬Ø© Ø¨Ø­Ø« Ø§ÙØµÙØ± Ø¹Ù âªbook iconâ¬â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9" y="5475067"/>
            <a:ext cx="480151" cy="48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ØµÙØ±Ø© Ø°Ø§Øª ØµÙØ©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0" y="6086047"/>
            <a:ext cx="538091" cy="5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347" y="5501556"/>
            <a:ext cx="8538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</a:t>
            </a:r>
            <a:r>
              <a:rPr lang="en-US" b="1" dirty="0" smtClean="0"/>
              <a:t>This </a:t>
            </a:r>
            <a:r>
              <a:rPr lang="en-US" b="1" dirty="0"/>
              <a:t>Lecture was loaded in blackboard and you can find the material </a:t>
            </a:r>
            <a:r>
              <a:rPr lang="en-US" b="1" dirty="0" smtClean="0"/>
              <a:t>in: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(Lippincott’s Illustrated </a:t>
            </a:r>
            <a:r>
              <a:rPr lang="en-US" b="1" dirty="0">
                <a:solidFill>
                  <a:srgbClr val="FF0000"/>
                </a:solidFill>
              </a:rPr>
              <a:t>Reviews: Cell and Molecular Biology Chapter </a:t>
            </a:r>
            <a:r>
              <a:rPr lang="en-US" b="1" dirty="0" smtClean="0">
                <a:solidFill>
                  <a:srgbClr val="FF0000"/>
                </a:solidFill>
              </a:rPr>
              <a:t>5)</a:t>
            </a:r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            </a:t>
            </a:r>
            <a:r>
              <a:rPr lang="en-US" b="1" dirty="0" smtClean="0"/>
              <a:t>For </a:t>
            </a:r>
            <a:r>
              <a:rPr lang="en-US" b="1" dirty="0"/>
              <a:t>more detailed instructions, any question, or you have a case you </a:t>
            </a:r>
            <a:endParaRPr lang="en-US" b="1" dirty="0" smtClean="0"/>
          </a:p>
          <a:p>
            <a:r>
              <a:rPr lang="en-US" b="1" dirty="0" smtClean="0"/>
              <a:t>             need </a:t>
            </a:r>
            <a:r>
              <a:rPr lang="en-US" b="1" dirty="0"/>
              <a:t>help in, </a:t>
            </a:r>
            <a:r>
              <a:rPr lang="en-US" b="1" dirty="0" smtClean="0"/>
              <a:t>please </a:t>
            </a:r>
            <a:r>
              <a:rPr lang="en-US" b="1" dirty="0"/>
              <a:t>post to the group of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625" y="1897809"/>
            <a:ext cx="2827972" cy="3392329"/>
          </a:xfrm>
          <a:custGeom>
            <a:avLst/>
            <a:gdLst/>
            <a:ahLst/>
            <a:cxnLst/>
            <a:rect l="l" t="t" r="r" b="b"/>
            <a:pathLst>
              <a:path w="3770629" h="4523105">
                <a:moveTo>
                  <a:pt x="0" y="4522851"/>
                </a:moveTo>
                <a:lnTo>
                  <a:pt x="3770376" y="4522851"/>
                </a:lnTo>
                <a:lnTo>
                  <a:pt x="3770376" y="0"/>
                </a:lnTo>
                <a:lnTo>
                  <a:pt x="0" y="0"/>
                </a:lnTo>
                <a:lnTo>
                  <a:pt x="0" y="452285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object 3"/>
          <p:cNvSpPr txBox="1"/>
          <p:nvPr/>
        </p:nvSpPr>
        <p:spPr>
          <a:xfrm>
            <a:off x="497205" y="1881344"/>
            <a:ext cx="2700814" cy="336438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R="3810" algn="just">
              <a:lnSpc>
                <a:spcPct val="150000"/>
              </a:lnSpc>
              <a:spcBef>
                <a:spcPts val="75"/>
              </a:spcBef>
            </a:pPr>
            <a:r>
              <a:rPr spc="-4" dirty="0">
                <a:latin typeface="Times New Roman"/>
                <a:cs typeface="Times New Roman"/>
              </a:rPr>
              <a:t>Amino </a:t>
            </a:r>
            <a:r>
              <a:rPr dirty="0">
                <a:latin typeface="Times New Roman"/>
                <a:cs typeface="Times New Roman"/>
              </a:rPr>
              <a:t>acids with</a:t>
            </a:r>
            <a:r>
              <a:rPr spc="413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Times New Roman"/>
                <a:cs typeface="Times New Roman"/>
              </a:rPr>
              <a:t>ionizable  </a:t>
            </a:r>
            <a:r>
              <a:rPr dirty="0">
                <a:latin typeface="Times New Roman"/>
                <a:cs typeface="Times New Roman"/>
              </a:rPr>
              <a:t>R groups have </a:t>
            </a:r>
            <a:r>
              <a:rPr spc="-4" dirty="0">
                <a:latin typeface="Times New Roman"/>
                <a:cs typeface="Times New Roman"/>
              </a:rPr>
              <a:t>additional  ionic species, depending</a:t>
            </a:r>
            <a:r>
              <a:rPr spc="39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on  the </a:t>
            </a:r>
            <a:r>
              <a:rPr spc="-4" dirty="0">
                <a:latin typeface="Times New Roman"/>
                <a:cs typeface="Times New Roman"/>
              </a:rPr>
              <a:t>pH </a:t>
            </a:r>
            <a:r>
              <a:rPr dirty="0">
                <a:latin typeface="Times New Roman"/>
                <a:cs typeface="Times New Roman"/>
              </a:rPr>
              <a:t>of the </a:t>
            </a:r>
            <a:r>
              <a:rPr spc="-4" dirty="0">
                <a:latin typeface="Times New Roman"/>
                <a:cs typeface="Times New Roman"/>
              </a:rPr>
              <a:t>medium </a:t>
            </a:r>
            <a:r>
              <a:rPr dirty="0">
                <a:latin typeface="Times New Roman"/>
                <a:cs typeface="Times New Roman"/>
              </a:rPr>
              <a:t>and  the </a:t>
            </a:r>
            <a:r>
              <a:rPr spc="-4" dirty="0">
                <a:latin typeface="Times New Roman"/>
                <a:cs typeface="Times New Roman"/>
              </a:rPr>
              <a:t>pKa </a:t>
            </a:r>
            <a:r>
              <a:rPr dirty="0">
                <a:latin typeface="Times New Roman"/>
                <a:cs typeface="Times New Roman"/>
              </a:rPr>
              <a:t>of the R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group.</a:t>
            </a:r>
            <a:endParaRPr>
              <a:latin typeface="Times New Roman"/>
              <a:cs typeface="Times New Roman"/>
            </a:endParaRPr>
          </a:p>
          <a:p>
            <a:pPr>
              <a:spcBef>
                <a:spcPts val="1084"/>
              </a:spcBef>
            </a:pPr>
            <a:r>
              <a:rPr dirty="0">
                <a:latin typeface="Times New Roman"/>
                <a:cs typeface="Times New Roman"/>
              </a:rPr>
              <a:t>For </a:t>
            </a:r>
            <a:r>
              <a:rPr spc="-4" dirty="0">
                <a:latin typeface="Times New Roman"/>
                <a:cs typeface="Times New Roman"/>
              </a:rPr>
              <a:t>glutamic</a:t>
            </a:r>
            <a:r>
              <a:rPr spc="-23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acid:</a:t>
            </a:r>
            <a:endParaRPr>
              <a:latin typeface="Times New Roman"/>
              <a:cs typeface="Times New Roman"/>
            </a:endParaRPr>
          </a:p>
          <a:p>
            <a:pPr marR="3810" algn="just">
              <a:lnSpc>
                <a:spcPts val="3240"/>
              </a:lnSpc>
              <a:spcBef>
                <a:spcPts val="288"/>
              </a:spcBef>
            </a:pPr>
            <a:r>
              <a:rPr dirty="0">
                <a:latin typeface="Times New Roman"/>
                <a:cs typeface="Times New Roman"/>
              </a:rPr>
              <a:t>pI is </a:t>
            </a:r>
            <a:r>
              <a:rPr spc="-4" dirty="0">
                <a:latin typeface="Times New Roman"/>
                <a:cs typeface="Times New Roman"/>
              </a:rPr>
              <a:t>the average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4" dirty="0">
                <a:latin typeface="Times New Roman"/>
                <a:cs typeface="Times New Roman"/>
              </a:rPr>
              <a:t>pK1 </a:t>
            </a:r>
            <a:r>
              <a:rPr dirty="0">
                <a:latin typeface="Times New Roman"/>
                <a:cs typeface="Times New Roman"/>
              </a:rPr>
              <a:t>and  </a:t>
            </a:r>
            <a:r>
              <a:rPr spc="-4" dirty="0">
                <a:latin typeface="Times New Roman"/>
                <a:cs typeface="Times New Roman"/>
              </a:rPr>
              <a:t>pK</a:t>
            </a:r>
            <a:r>
              <a:rPr spc="-5" baseline="-20833" dirty="0">
                <a:latin typeface="Times New Roman"/>
                <a:cs typeface="Times New Roman"/>
              </a:rPr>
              <a:t>R.</a:t>
            </a:r>
            <a:endParaRPr baseline="-20833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71550"/>
            <a:ext cx="8076248" cy="514350"/>
          </a:xfrm>
          <a:custGeom>
            <a:avLst/>
            <a:gdLst/>
            <a:ahLst/>
            <a:cxnLst/>
            <a:rect l="l" t="t" r="r" b="b"/>
            <a:pathLst>
              <a:path w="10768330" h="685800">
                <a:moveTo>
                  <a:pt x="0" y="685800"/>
                </a:moveTo>
                <a:lnTo>
                  <a:pt x="10767949" y="685800"/>
                </a:lnTo>
                <a:lnTo>
                  <a:pt x="1076794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49635" y="818246"/>
            <a:ext cx="6145530" cy="748282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8" dirty="0">
                <a:solidFill>
                  <a:srgbClr val="000000"/>
                </a:solidFill>
                <a:latin typeface="Liberation Sans Narrow"/>
                <a:cs typeface="Liberation Sans Narrow"/>
              </a:rPr>
              <a:t>Titration </a:t>
            </a:r>
            <a:r>
              <a:rPr sz="2400"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curve </a:t>
            </a:r>
            <a:r>
              <a:rPr sz="24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of Amino </a:t>
            </a:r>
            <a:r>
              <a:rPr sz="2400"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acids with </a:t>
            </a:r>
            <a:r>
              <a:rPr sz="24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Acidic R</a:t>
            </a:r>
            <a:r>
              <a:rPr sz="2400" spc="-221" dirty="0">
                <a:solidFill>
                  <a:srgbClr val="000000"/>
                </a:solidFill>
                <a:latin typeface="Liberation Sans Narrow"/>
                <a:cs typeface="Liberation Sans Narrow"/>
              </a:rPr>
              <a:t> </a:t>
            </a:r>
            <a:r>
              <a:rPr sz="24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groups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60147" y="1789220"/>
            <a:ext cx="5120333" cy="3582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3367089" y="1624014"/>
            <a:ext cx="5283994" cy="4007644"/>
          </a:xfrm>
          <a:custGeom>
            <a:avLst/>
            <a:gdLst/>
            <a:ahLst/>
            <a:cxnLst/>
            <a:rect l="l" t="t" r="r" b="b"/>
            <a:pathLst>
              <a:path w="7045325" h="5343525">
                <a:moveTo>
                  <a:pt x="0" y="5343525"/>
                </a:moveTo>
                <a:lnTo>
                  <a:pt x="7045325" y="5343525"/>
                </a:lnTo>
                <a:lnTo>
                  <a:pt x="7045325" y="0"/>
                </a:lnTo>
                <a:lnTo>
                  <a:pt x="0" y="0"/>
                </a:lnTo>
                <a:lnTo>
                  <a:pt x="0" y="5343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 txBox="1"/>
          <p:nvPr/>
        </p:nvSpPr>
        <p:spPr>
          <a:xfrm>
            <a:off x="8228076" y="1007554"/>
            <a:ext cx="6924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b="1" spc="-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1.8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355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5055" y="5690444"/>
            <a:ext cx="19145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211"/>
              </a:lnSpc>
            </a:pPr>
            <a:fld id="{81D60167-4931-47E6-BA6A-407CBD079E47}" type="slidenum">
              <a:rPr sz="1200" spc="-26" dirty="0">
                <a:solidFill>
                  <a:srgbClr val="888888"/>
                </a:solidFill>
                <a:latin typeface="Trebuchet MS"/>
                <a:cs typeface="Trebuchet MS"/>
              </a:rPr>
              <a:pPr marL="19050">
                <a:lnSpc>
                  <a:spcPts val="1211"/>
                </a:lnSpc>
              </a:pPr>
              <a:t>10</a:t>
            </a:fld>
            <a:endParaRPr sz="1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655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735932"/>
            <a:ext cx="3124200" cy="3888581"/>
          </a:xfrm>
          <a:custGeom>
            <a:avLst/>
            <a:gdLst/>
            <a:ahLst/>
            <a:cxnLst/>
            <a:rect l="l" t="t" r="r" b="b"/>
            <a:pathLst>
              <a:path w="4165600" h="5184775">
                <a:moveTo>
                  <a:pt x="0" y="5184775"/>
                </a:moveTo>
                <a:lnTo>
                  <a:pt x="4165600" y="5184775"/>
                </a:lnTo>
                <a:lnTo>
                  <a:pt x="4165600" y="0"/>
                </a:lnTo>
                <a:lnTo>
                  <a:pt x="0" y="0"/>
                </a:lnTo>
                <a:lnTo>
                  <a:pt x="0" y="5184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object 3"/>
          <p:cNvSpPr txBox="1"/>
          <p:nvPr/>
        </p:nvSpPr>
        <p:spPr>
          <a:xfrm>
            <a:off x="373532" y="1684119"/>
            <a:ext cx="2995613" cy="389225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R="3810" algn="just">
              <a:lnSpc>
                <a:spcPct val="150100"/>
              </a:lnSpc>
              <a:spcBef>
                <a:spcPts val="71"/>
              </a:spcBef>
            </a:pPr>
            <a:r>
              <a:rPr sz="2100" dirty="0">
                <a:latin typeface="Times New Roman"/>
                <a:cs typeface="Times New Roman"/>
              </a:rPr>
              <a:t>For </a:t>
            </a:r>
            <a:r>
              <a:rPr sz="2100" spc="-4" dirty="0">
                <a:latin typeface="Times New Roman"/>
                <a:cs typeface="Times New Roman"/>
              </a:rPr>
              <a:t>histidine and other  basic </a:t>
            </a:r>
            <a:r>
              <a:rPr sz="2100" spc="-8" dirty="0">
                <a:latin typeface="Times New Roman"/>
                <a:cs typeface="Times New Roman"/>
              </a:rPr>
              <a:t>amino</a:t>
            </a:r>
            <a:r>
              <a:rPr sz="2100" spc="-4" dirty="0">
                <a:latin typeface="Times New Roman"/>
                <a:cs typeface="Times New Roman"/>
              </a:rPr>
              <a:t> acids:</a:t>
            </a:r>
            <a:endParaRPr sz="2100">
              <a:latin typeface="Times New Roman"/>
              <a:cs typeface="Times New Roman"/>
            </a:endParaRPr>
          </a:p>
          <a:p>
            <a:pPr marR="4286" algn="just">
              <a:lnSpc>
                <a:spcPts val="3780"/>
              </a:lnSpc>
              <a:spcBef>
                <a:spcPts val="334"/>
              </a:spcBef>
            </a:pPr>
            <a:r>
              <a:rPr sz="2100" dirty="0">
                <a:latin typeface="Times New Roman"/>
                <a:cs typeface="Times New Roman"/>
              </a:rPr>
              <a:t>pI </a:t>
            </a:r>
            <a:r>
              <a:rPr sz="2100" spc="-4" dirty="0">
                <a:latin typeface="Times New Roman"/>
                <a:cs typeface="Times New Roman"/>
              </a:rPr>
              <a:t>is </a:t>
            </a:r>
            <a:r>
              <a:rPr sz="2100" dirty="0">
                <a:latin typeface="Times New Roman"/>
                <a:cs typeface="Times New Roman"/>
              </a:rPr>
              <a:t>the </a:t>
            </a:r>
            <a:r>
              <a:rPr sz="2100" spc="-4" dirty="0">
                <a:latin typeface="Times New Roman"/>
                <a:cs typeface="Times New Roman"/>
              </a:rPr>
              <a:t>average </a:t>
            </a:r>
            <a:r>
              <a:rPr sz="2100" dirty="0">
                <a:latin typeface="Times New Roman"/>
                <a:cs typeface="Times New Roman"/>
              </a:rPr>
              <a:t>of pK</a:t>
            </a:r>
            <a:r>
              <a:rPr sz="2081" baseline="-21021" dirty="0">
                <a:latin typeface="Times New Roman"/>
                <a:cs typeface="Times New Roman"/>
              </a:rPr>
              <a:t>2 </a:t>
            </a:r>
            <a:r>
              <a:rPr sz="2100" spc="-4" dirty="0">
                <a:latin typeface="Times New Roman"/>
                <a:cs typeface="Times New Roman"/>
              </a:rPr>
              <a:t>and  </a:t>
            </a:r>
            <a:r>
              <a:rPr sz="2100" dirty="0">
                <a:latin typeface="Times New Roman"/>
                <a:cs typeface="Times New Roman"/>
              </a:rPr>
              <a:t>pK</a:t>
            </a:r>
            <a:r>
              <a:rPr sz="2081" baseline="-21021" dirty="0">
                <a:latin typeface="Times New Roman"/>
                <a:cs typeface="Times New Roman"/>
              </a:rPr>
              <a:t>R.</a:t>
            </a:r>
            <a:endParaRPr sz="2081" baseline="-21021">
              <a:latin typeface="Times New Roman"/>
              <a:cs typeface="Times New Roman"/>
            </a:endParaRPr>
          </a:p>
          <a:p>
            <a:pPr marR="3810" algn="just">
              <a:lnSpc>
                <a:spcPts val="3780"/>
              </a:lnSpc>
              <a:spcBef>
                <a:spcPts val="4"/>
              </a:spcBef>
            </a:pPr>
            <a:r>
              <a:rPr sz="2100" b="1" spc="-4" dirty="0">
                <a:latin typeface="Times New Roman"/>
                <a:cs typeface="Times New Roman"/>
              </a:rPr>
              <a:t>At pH = pI, </a:t>
            </a:r>
            <a:r>
              <a:rPr sz="2100" b="1" dirty="0">
                <a:latin typeface="Times New Roman"/>
                <a:cs typeface="Times New Roman"/>
              </a:rPr>
              <a:t>amino </a:t>
            </a:r>
            <a:r>
              <a:rPr sz="2100" b="1" spc="-4" dirty="0">
                <a:latin typeface="Times New Roman"/>
                <a:cs typeface="Times New Roman"/>
              </a:rPr>
              <a:t>acid  bears </a:t>
            </a:r>
            <a:r>
              <a:rPr sz="2100" b="1" dirty="0">
                <a:latin typeface="Times New Roman"/>
                <a:cs typeface="Times New Roman"/>
              </a:rPr>
              <a:t>no </a:t>
            </a:r>
            <a:r>
              <a:rPr sz="2100" b="1" spc="-4" dirty="0">
                <a:latin typeface="Times New Roman"/>
                <a:cs typeface="Times New Roman"/>
              </a:rPr>
              <a:t>net charge</a:t>
            </a:r>
            <a:r>
              <a:rPr sz="2100" b="1" spc="454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imes New Roman"/>
                <a:cs typeface="Times New Roman"/>
              </a:rPr>
              <a:t>and  </a:t>
            </a:r>
            <a:r>
              <a:rPr sz="2100" b="1" spc="-11" dirty="0">
                <a:latin typeface="Times New Roman"/>
                <a:cs typeface="Times New Roman"/>
              </a:rPr>
              <a:t>therefore</a:t>
            </a:r>
            <a:r>
              <a:rPr sz="2100" b="1" spc="503" dirty="0">
                <a:latin typeface="Times New Roman"/>
                <a:cs typeface="Times New Roman"/>
              </a:rPr>
              <a:t> </a:t>
            </a:r>
            <a:r>
              <a:rPr sz="2100" b="1" spc="-4" dirty="0">
                <a:latin typeface="Times New Roman"/>
                <a:cs typeface="Times New Roman"/>
              </a:rPr>
              <a:t>does </a:t>
            </a:r>
            <a:r>
              <a:rPr sz="2100" b="1" dirty="0">
                <a:latin typeface="Times New Roman"/>
                <a:cs typeface="Times New Roman"/>
              </a:rPr>
              <a:t>not</a:t>
            </a:r>
            <a:r>
              <a:rPr sz="2100" b="1" spc="-23" dirty="0">
                <a:latin typeface="Times New Roman"/>
                <a:cs typeface="Times New Roman"/>
              </a:rPr>
              <a:t> </a:t>
            </a:r>
            <a:r>
              <a:rPr sz="2100" b="1" spc="-4" dirty="0">
                <a:latin typeface="Times New Roman"/>
                <a:cs typeface="Times New Roman"/>
              </a:rPr>
              <a:t>move</a:t>
            </a:r>
            <a:endParaRPr sz="2100">
              <a:latin typeface="Times New Roman"/>
              <a:cs typeface="Times New Roman"/>
            </a:endParaRPr>
          </a:p>
          <a:p>
            <a:pPr algn="just">
              <a:spcBef>
                <a:spcPts val="926"/>
              </a:spcBef>
            </a:pPr>
            <a:r>
              <a:rPr sz="2100" b="1" spc="-4" dirty="0">
                <a:latin typeface="Times New Roman"/>
                <a:cs typeface="Times New Roman"/>
              </a:rPr>
              <a:t>in </a:t>
            </a:r>
            <a:r>
              <a:rPr sz="2100" b="1" dirty="0">
                <a:latin typeface="Times New Roman"/>
                <a:cs typeface="Times New Roman"/>
              </a:rPr>
              <a:t>an </a:t>
            </a:r>
            <a:r>
              <a:rPr sz="2100" b="1" spc="-4" dirty="0">
                <a:latin typeface="Times New Roman"/>
                <a:cs typeface="Times New Roman"/>
              </a:rPr>
              <a:t>electric </a:t>
            </a:r>
            <a:r>
              <a:rPr sz="2100" b="1" dirty="0">
                <a:latin typeface="Times New Roman"/>
                <a:cs typeface="Times New Roman"/>
              </a:rPr>
              <a:t>field</a:t>
            </a:r>
            <a:r>
              <a:rPr sz="2100" dirty="0">
                <a:latin typeface="Times New Roman"/>
                <a:cs typeface="Times New Roman"/>
              </a:rPr>
              <a:t>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800" y="788221"/>
            <a:ext cx="6743700" cy="8810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0970" rIns="0" bIns="0" rtlCol="0" anchor="ctr">
            <a:spAutoFit/>
          </a:bodyPr>
          <a:lstStyle/>
          <a:p>
            <a:pPr marL="337661">
              <a:lnSpc>
                <a:spcPct val="100000"/>
              </a:lnSpc>
              <a:spcBef>
                <a:spcPts val="1110"/>
              </a:spcBef>
            </a:pPr>
            <a:r>
              <a:rPr sz="2400" spc="-8" dirty="0">
                <a:solidFill>
                  <a:srgbClr val="000000"/>
                </a:solidFill>
                <a:latin typeface="Liberation Sans Narrow"/>
                <a:cs typeface="Liberation Sans Narrow"/>
              </a:rPr>
              <a:t>Titration </a:t>
            </a:r>
            <a:r>
              <a:rPr sz="24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Curve of Amino </a:t>
            </a:r>
            <a:r>
              <a:rPr sz="2400"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acids with </a:t>
            </a:r>
            <a:r>
              <a:rPr sz="24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basic R</a:t>
            </a:r>
            <a:r>
              <a:rPr sz="2400" spc="-165" dirty="0">
                <a:solidFill>
                  <a:srgbClr val="000000"/>
                </a:solidFill>
                <a:latin typeface="Liberation Sans Narrow"/>
                <a:cs typeface="Liberation Sans Narrow"/>
              </a:rPr>
              <a:t> </a:t>
            </a:r>
            <a:r>
              <a:rPr sz="24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groups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19704" y="1885067"/>
            <a:ext cx="5041385" cy="3908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3696844" y="1719264"/>
            <a:ext cx="5144929" cy="4121944"/>
          </a:xfrm>
          <a:custGeom>
            <a:avLst/>
            <a:gdLst/>
            <a:ahLst/>
            <a:cxnLst/>
            <a:rect l="l" t="t" r="r" b="b"/>
            <a:pathLst>
              <a:path w="6859905" h="5495925">
                <a:moveTo>
                  <a:pt x="0" y="5495925"/>
                </a:moveTo>
                <a:lnTo>
                  <a:pt x="6859651" y="5495925"/>
                </a:lnTo>
                <a:lnTo>
                  <a:pt x="6859651" y="0"/>
                </a:lnTo>
                <a:lnTo>
                  <a:pt x="0" y="0"/>
                </a:lnTo>
                <a:lnTo>
                  <a:pt x="0" y="54959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 txBox="1"/>
          <p:nvPr/>
        </p:nvSpPr>
        <p:spPr>
          <a:xfrm>
            <a:off x="8228076" y="1007554"/>
            <a:ext cx="6924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b="1" spc="-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1.8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3355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45055" y="5690444"/>
            <a:ext cx="19145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211"/>
              </a:lnSpc>
            </a:pPr>
            <a:fld id="{81D60167-4931-47E6-BA6A-407CBD079E47}" type="slidenum">
              <a:rPr sz="1200" spc="-26" dirty="0">
                <a:solidFill>
                  <a:srgbClr val="888888"/>
                </a:solidFill>
                <a:latin typeface="Trebuchet MS"/>
                <a:cs typeface="Trebuchet MS"/>
              </a:rPr>
              <a:pPr marL="19050">
                <a:lnSpc>
                  <a:spcPts val="1211"/>
                </a:lnSpc>
              </a:pPr>
              <a:t>11</a:t>
            </a:fld>
            <a:endParaRPr sz="1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413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059312"/>
            <a:ext cx="6704648" cy="465031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3334" rIns="0" bIns="0" rtlCol="0" anchor="ctr">
            <a:spAutoFit/>
          </a:bodyPr>
          <a:lstStyle/>
          <a:p>
            <a:pPr marL="1429" algn="ctr">
              <a:lnSpc>
                <a:spcPct val="100000"/>
              </a:lnSpc>
              <a:spcBef>
                <a:spcPts val="26"/>
              </a:spcBef>
            </a:pPr>
            <a:r>
              <a:rPr sz="3000"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Peptide Bond</a:t>
            </a:r>
            <a:endParaRPr sz="3000"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714500"/>
            <a:ext cx="7809548" cy="3943350"/>
          </a:xfrm>
          <a:custGeom>
            <a:avLst/>
            <a:gdLst/>
            <a:ahLst/>
            <a:cxnLst/>
            <a:rect l="l" t="t" r="r" b="b"/>
            <a:pathLst>
              <a:path w="10412730" h="5257800">
                <a:moveTo>
                  <a:pt x="0" y="5257800"/>
                </a:moveTo>
                <a:lnTo>
                  <a:pt x="10412476" y="5257800"/>
                </a:lnTo>
                <a:lnTo>
                  <a:pt x="10412476" y="0"/>
                </a:lnTo>
                <a:lnTo>
                  <a:pt x="0" y="0"/>
                </a:lnTo>
                <a:lnTo>
                  <a:pt x="0" y="5257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 txBox="1"/>
          <p:nvPr/>
        </p:nvSpPr>
        <p:spPr>
          <a:xfrm>
            <a:off x="364008" y="1672786"/>
            <a:ext cx="7534751" cy="97863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>
              <a:lnSpc>
                <a:spcPct val="150100"/>
              </a:lnSpc>
              <a:spcBef>
                <a:spcPts val="71"/>
              </a:spcBef>
              <a:tabLst>
                <a:tab pos="1852136" algn="l"/>
              </a:tabLst>
            </a:pPr>
            <a:r>
              <a:rPr sz="2100" spc="-4" dirty="0">
                <a:latin typeface="Times New Roman"/>
                <a:cs typeface="Times New Roman"/>
              </a:rPr>
              <a:t>One </a:t>
            </a:r>
            <a:r>
              <a:rPr sz="2100" dirty="0">
                <a:latin typeface="Times New Roman"/>
                <a:cs typeface="Times New Roman"/>
              </a:rPr>
              <a:t>of the</a:t>
            </a:r>
            <a:r>
              <a:rPr sz="2100" spc="-8" dirty="0">
                <a:latin typeface="Times New Roman"/>
                <a:cs typeface="Times New Roman"/>
              </a:rPr>
              <a:t> </a:t>
            </a:r>
            <a:r>
              <a:rPr sz="2100" spc="-4" dirty="0">
                <a:latin typeface="Times New Roman"/>
                <a:cs typeface="Times New Roman"/>
              </a:rPr>
              <a:t>most	Important Reactions of </a:t>
            </a:r>
            <a:r>
              <a:rPr sz="2100" spc="-8" dirty="0">
                <a:latin typeface="Times New Roman"/>
                <a:cs typeface="Times New Roman"/>
              </a:rPr>
              <a:t>Amino </a:t>
            </a:r>
            <a:r>
              <a:rPr sz="2100" spc="-4" dirty="0">
                <a:latin typeface="Times New Roman"/>
                <a:cs typeface="Times New Roman"/>
              </a:rPr>
              <a:t>Acids is the</a:t>
            </a:r>
            <a:r>
              <a:rPr sz="2100" spc="-203" dirty="0">
                <a:latin typeface="Times New Roman"/>
                <a:cs typeface="Times New Roman"/>
              </a:rPr>
              <a:t> </a:t>
            </a:r>
            <a:r>
              <a:rPr sz="2100" spc="-4" dirty="0">
                <a:latin typeface="Times New Roman"/>
                <a:cs typeface="Times New Roman"/>
              </a:rPr>
              <a:t>formation  of </a:t>
            </a:r>
            <a:r>
              <a:rPr sz="2100" dirty="0">
                <a:latin typeface="Times New Roman"/>
                <a:cs typeface="Times New Roman"/>
              </a:rPr>
              <a:t>peptide bond </a:t>
            </a:r>
            <a:r>
              <a:rPr sz="2100" spc="-4" dirty="0">
                <a:latin typeface="Times New Roman"/>
                <a:cs typeface="Times New Roman"/>
              </a:rPr>
              <a:t>by the condensation of two </a:t>
            </a:r>
            <a:r>
              <a:rPr sz="2100" spc="-8" dirty="0">
                <a:latin typeface="Times New Roman"/>
                <a:cs typeface="Times New Roman"/>
              </a:rPr>
              <a:t>amino</a:t>
            </a:r>
            <a:r>
              <a:rPr sz="2100" spc="-11" dirty="0">
                <a:latin typeface="Times New Roman"/>
                <a:cs typeface="Times New Roman"/>
              </a:rPr>
              <a:t> </a:t>
            </a:r>
            <a:r>
              <a:rPr sz="2100" spc="-4" dirty="0">
                <a:latin typeface="Times New Roman"/>
                <a:cs typeface="Times New Roman"/>
              </a:rPr>
              <a:t>acids.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13307" y="3028952"/>
            <a:ext cx="5829300" cy="20597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8647557" y="5645582"/>
            <a:ext cx="209074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8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497" y="5649933"/>
            <a:ext cx="2189798" cy="20300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28076" y="1007554"/>
            <a:ext cx="6924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b="1" spc="-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1.9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64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804516"/>
            <a:ext cx="6704648" cy="974626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774383">
              <a:lnSpc>
                <a:spcPts val="3788"/>
              </a:lnSpc>
            </a:pPr>
            <a:r>
              <a:rPr dirty="0">
                <a:solidFill>
                  <a:srgbClr val="000000"/>
                </a:solidFill>
                <a:latin typeface="Liberation Sans Narrow"/>
                <a:cs typeface="Liberation Sans Narrow"/>
              </a:rPr>
              <a:t>Key feature of the peptide</a:t>
            </a:r>
            <a:r>
              <a:rPr spc="-6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 </a:t>
            </a:r>
            <a:r>
              <a:rPr dirty="0">
                <a:solidFill>
                  <a:srgbClr val="000000"/>
                </a:solidFill>
                <a:latin typeface="Liberation Sans Narrow"/>
                <a:cs typeface="Liberation Sans Narrow"/>
              </a:rPr>
              <a:t>bond</a:t>
            </a:r>
            <a:endParaRPr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731" y="1788604"/>
            <a:ext cx="6815614" cy="112017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700" indent="-257175">
              <a:spcBef>
                <a:spcPts val="75"/>
              </a:spcBef>
              <a:buFont typeface="Arial"/>
              <a:buChar char="•"/>
              <a:tabLst>
                <a:tab pos="266224" algn="l"/>
                <a:tab pos="266700" algn="l"/>
              </a:tabLst>
            </a:pPr>
            <a:r>
              <a:rPr spc="-4" dirty="0">
                <a:latin typeface="Times New Roman"/>
                <a:cs typeface="Times New Roman"/>
              </a:rPr>
              <a:t>All </a:t>
            </a:r>
            <a:r>
              <a:rPr dirty="0">
                <a:latin typeface="Times New Roman"/>
                <a:cs typeface="Times New Roman"/>
              </a:rPr>
              <a:t>the </a:t>
            </a:r>
            <a:r>
              <a:rPr spc="-4" dirty="0">
                <a:latin typeface="Times New Roman"/>
                <a:cs typeface="Times New Roman"/>
              </a:rPr>
              <a:t>atoms </a:t>
            </a:r>
            <a:r>
              <a:rPr dirty="0">
                <a:latin typeface="Times New Roman"/>
                <a:cs typeface="Times New Roman"/>
              </a:rPr>
              <a:t>of the bond are in the </a:t>
            </a:r>
            <a:r>
              <a:rPr spc="-4" dirty="0">
                <a:latin typeface="Times New Roman"/>
                <a:cs typeface="Times New Roman"/>
              </a:rPr>
              <a:t>same</a:t>
            </a:r>
            <a:r>
              <a:rPr spc="-38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plane.</a:t>
            </a:r>
            <a:endParaRPr>
              <a:latin typeface="Times New Roman"/>
              <a:cs typeface="Times New Roman"/>
            </a:endParaRPr>
          </a:p>
          <a:p>
            <a:pPr marL="266700" indent="-257175">
              <a:lnSpc>
                <a:spcPts val="2123"/>
              </a:lnSpc>
              <a:buFont typeface="Arial"/>
              <a:buChar char="•"/>
              <a:tabLst>
                <a:tab pos="266224" algn="l"/>
                <a:tab pos="266700" algn="l"/>
              </a:tabLst>
            </a:pPr>
            <a:r>
              <a:rPr spc="-4" dirty="0">
                <a:latin typeface="Times New Roman"/>
                <a:cs typeface="Times New Roman"/>
              </a:rPr>
              <a:t>No </a:t>
            </a:r>
            <a:r>
              <a:rPr dirty="0">
                <a:latin typeface="Times New Roman"/>
                <a:cs typeface="Times New Roman"/>
              </a:rPr>
              <a:t>rotation about the peptide bonds due to double bond</a:t>
            </a:r>
            <a:r>
              <a:rPr spc="-10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characteristics.</a:t>
            </a:r>
            <a:endParaRPr>
              <a:latin typeface="Times New Roman"/>
              <a:cs typeface="Times New Roman"/>
            </a:endParaRPr>
          </a:p>
          <a:p>
            <a:pPr marL="266700" indent="-257175">
              <a:lnSpc>
                <a:spcPts val="2205"/>
              </a:lnSpc>
              <a:buFont typeface="Arial"/>
              <a:buChar char="•"/>
              <a:tabLst>
                <a:tab pos="266224" algn="l"/>
                <a:tab pos="266700" algn="l"/>
                <a:tab pos="1226820" algn="l"/>
                <a:tab pos="2007394" algn="l"/>
                <a:tab pos="2445068" algn="l"/>
                <a:tab pos="3175635" algn="l"/>
                <a:tab pos="4147185" algn="l"/>
                <a:tab pos="4533900" algn="l"/>
                <a:tab pos="4819650" algn="l"/>
                <a:tab pos="5207318" algn="l"/>
                <a:tab pos="5760244" algn="l"/>
              </a:tabLst>
            </a:pPr>
            <a:r>
              <a:rPr dirty="0">
                <a:latin typeface="Times New Roman"/>
                <a:cs typeface="Times New Roman"/>
              </a:rPr>
              <a:t>Carbonyl	</a:t>
            </a:r>
            <a:r>
              <a:rPr spc="-4" dirty="0">
                <a:latin typeface="Times New Roman"/>
                <a:cs typeface="Times New Roman"/>
              </a:rPr>
              <a:t>oxygen	</a:t>
            </a:r>
            <a:r>
              <a:rPr dirty="0">
                <a:latin typeface="Times New Roman"/>
                <a:cs typeface="Times New Roman"/>
              </a:rPr>
              <a:t>and	</a:t>
            </a:r>
            <a:r>
              <a:rPr spc="-4" dirty="0">
                <a:latin typeface="Times New Roman"/>
                <a:cs typeface="Times New Roman"/>
              </a:rPr>
              <a:t>Amide	hydrogen	</a:t>
            </a:r>
            <a:r>
              <a:rPr dirty="0">
                <a:latin typeface="Times New Roman"/>
                <a:cs typeface="Times New Roman"/>
              </a:rPr>
              <a:t>are	in	the	</a:t>
            </a:r>
            <a:r>
              <a:rPr sz="1875" i="1" spc="-75" dirty="0">
                <a:latin typeface="Times New Roman"/>
                <a:cs typeface="Times New Roman"/>
              </a:rPr>
              <a:t>trans	</a:t>
            </a:r>
            <a:r>
              <a:rPr spc="-4" dirty="0">
                <a:latin typeface="Times New Roman"/>
                <a:cs typeface="Times New Roman"/>
              </a:rPr>
              <a:t>orientation,</a:t>
            </a:r>
            <a:endParaRPr>
              <a:latin typeface="Times New Roman"/>
              <a:cs typeface="Times New Roman"/>
            </a:endParaRPr>
          </a:p>
          <a:p>
            <a:pPr marL="266700">
              <a:lnSpc>
                <a:spcPts val="2153"/>
              </a:lnSpc>
            </a:pPr>
            <a:r>
              <a:rPr b="1" spc="-4" dirty="0">
                <a:latin typeface="Times New Roman"/>
                <a:cs typeface="Times New Roman"/>
              </a:rPr>
              <a:t>because </a:t>
            </a:r>
            <a:r>
              <a:rPr b="1" dirty="0">
                <a:latin typeface="Times New Roman"/>
                <a:cs typeface="Times New Roman"/>
              </a:rPr>
              <a:t>of steric clashes that occur in </a:t>
            </a:r>
            <a:r>
              <a:rPr b="1" spc="-4" dirty="0">
                <a:latin typeface="Times New Roman"/>
                <a:cs typeface="Times New Roman"/>
              </a:rPr>
              <a:t>the </a:t>
            </a:r>
            <a:r>
              <a:rPr b="1" dirty="0">
                <a:latin typeface="Times New Roman"/>
                <a:cs typeface="Times New Roman"/>
              </a:rPr>
              <a:t>cis</a:t>
            </a:r>
            <a:r>
              <a:rPr b="1" spc="-7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form.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6750" y="3711178"/>
            <a:ext cx="7009257" cy="142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8309229" y="5681015"/>
            <a:ext cx="14716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solidFill>
                  <a:srgbClr val="888888"/>
                </a:solidFill>
                <a:latin typeface="Arial"/>
                <a:cs typeface="Arial"/>
              </a:rPr>
              <a:t>16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497" y="5649933"/>
            <a:ext cx="2189798" cy="20300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9525">
              <a:spcBef>
                <a:spcPts val="98"/>
              </a:spcBef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28076" y="1007554"/>
            <a:ext cx="6924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b="1" spc="-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1.9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3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7325" y="1063228"/>
            <a:ext cx="6085523" cy="550151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1021080">
              <a:spcBef>
                <a:spcPts val="690"/>
              </a:spcBef>
            </a:pPr>
            <a:r>
              <a:rPr sz="3000" b="1" spc="-4" dirty="0">
                <a:latin typeface="Liberation Sans Narrow"/>
                <a:cs typeface="Liberation Sans Narrow"/>
              </a:rPr>
              <a:t>The peptide has a</a:t>
            </a:r>
            <a:r>
              <a:rPr sz="3000" b="1" spc="-8" dirty="0">
                <a:latin typeface="Liberation Sans Narrow"/>
                <a:cs typeface="Liberation Sans Narrow"/>
              </a:rPr>
              <a:t> </a:t>
            </a:r>
            <a:r>
              <a:rPr sz="3000" b="1" spc="-4" dirty="0">
                <a:latin typeface="Liberation Sans Narrow"/>
                <a:cs typeface="Liberation Sans Narrow"/>
              </a:rPr>
              <a:t>direction</a:t>
            </a:r>
            <a:endParaRPr sz="3000"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1885950"/>
            <a:ext cx="7992056" cy="3486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1488" y="-69398"/>
            <a:ext cx="5915025" cy="3395160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8013859">
              <a:lnSpc>
                <a:spcPct val="100000"/>
              </a:lnSpc>
              <a:spcBef>
                <a:spcPts val="75"/>
              </a:spcBef>
            </a:pPr>
            <a:r>
              <a:rPr dirty="0"/>
              <a:t>LO</a:t>
            </a:r>
            <a:r>
              <a:rPr spc="-68" dirty="0"/>
              <a:t> </a:t>
            </a:r>
            <a:r>
              <a:rPr dirty="0"/>
              <a:t>1.9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3355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4482" y="5681586"/>
            <a:ext cx="21193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350" b="1" spc="-109" dirty="0">
                <a:solidFill>
                  <a:srgbClr val="888888"/>
                </a:solidFill>
                <a:latin typeface="Trebuchet MS"/>
                <a:cs typeface="Trebuchet MS"/>
              </a:rPr>
              <a:pPr marL="19050">
                <a:lnSpc>
                  <a:spcPts val="1358"/>
                </a:lnSpc>
              </a:pPr>
              <a:t>14</a:t>
            </a:fld>
            <a:endParaRPr sz="135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977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146" y="1747081"/>
            <a:ext cx="8204359" cy="146386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9" marR="3810" algn="ctr">
              <a:lnSpc>
                <a:spcPct val="150000"/>
              </a:lnSpc>
              <a:spcBef>
                <a:spcPts val="75"/>
              </a:spcBef>
            </a:pPr>
            <a:r>
              <a:rPr sz="2100" spc="-4" dirty="0">
                <a:latin typeface="Times New Roman"/>
                <a:cs typeface="Times New Roman"/>
              </a:rPr>
              <a:t>The Peptides are </a:t>
            </a:r>
            <a:r>
              <a:rPr sz="2100" spc="-8" dirty="0">
                <a:latin typeface="Times New Roman"/>
                <a:cs typeface="Times New Roman"/>
              </a:rPr>
              <a:t>named </a:t>
            </a:r>
            <a:r>
              <a:rPr sz="2100" spc="-4" dirty="0">
                <a:latin typeface="Times New Roman"/>
                <a:cs typeface="Times New Roman"/>
              </a:rPr>
              <a:t>beginning with the aminoterminal </a:t>
            </a:r>
            <a:r>
              <a:rPr sz="2100" dirty="0">
                <a:latin typeface="Times New Roman"/>
                <a:cs typeface="Times New Roman"/>
              </a:rPr>
              <a:t>residue, </a:t>
            </a:r>
            <a:r>
              <a:rPr sz="2100" spc="-4" dirty="0">
                <a:latin typeface="Times New Roman"/>
                <a:cs typeface="Times New Roman"/>
              </a:rPr>
              <a:t>which </a:t>
            </a:r>
            <a:r>
              <a:rPr sz="2100" dirty="0">
                <a:latin typeface="Times New Roman"/>
                <a:cs typeface="Times New Roman"/>
              </a:rPr>
              <a:t>by  </a:t>
            </a:r>
            <a:r>
              <a:rPr sz="2100" spc="-4" dirty="0">
                <a:latin typeface="Times New Roman"/>
                <a:cs typeface="Times New Roman"/>
              </a:rPr>
              <a:t>convention is placed at the left. For example, </a:t>
            </a:r>
            <a:r>
              <a:rPr sz="2100" dirty="0">
                <a:latin typeface="Times New Roman"/>
                <a:cs typeface="Times New Roman"/>
              </a:rPr>
              <a:t>the </a:t>
            </a:r>
            <a:r>
              <a:rPr sz="2100" spc="-4" dirty="0">
                <a:latin typeface="Times New Roman"/>
                <a:cs typeface="Times New Roman"/>
              </a:rPr>
              <a:t>below pentapeptide named.  serylglycyltyrosylalanylleucine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986" y="3731078"/>
            <a:ext cx="7399399" cy="1587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1295400" y="1028700"/>
            <a:ext cx="6095048" cy="514350"/>
          </a:xfrm>
          <a:custGeom>
            <a:avLst/>
            <a:gdLst/>
            <a:ahLst/>
            <a:cxnLst/>
            <a:rect l="l" t="t" r="r" b="b"/>
            <a:pathLst>
              <a:path w="8126730" h="685800">
                <a:moveTo>
                  <a:pt x="0" y="685800"/>
                </a:moveTo>
                <a:lnTo>
                  <a:pt x="8126476" y="685800"/>
                </a:lnTo>
                <a:lnTo>
                  <a:pt x="8126476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2518793" y="891161"/>
            <a:ext cx="3651409" cy="102528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latin typeface="Liberation Sans Narrow"/>
                <a:cs typeface="Liberation Sans Narrow"/>
              </a:rPr>
              <a:t>Peptide</a:t>
            </a:r>
            <a:r>
              <a:rPr sz="3300" b="1" spc="-56" dirty="0">
                <a:latin typeface="Liberation Sans Narrow"/>
                <a:cs typeface="Liberation Sans Narrow"/>
              </a:rPr>
              <a:t> </a:t>
            </a:r>
            <a:r>
              <a:rPr sz="3300" b="1" dirty="0">
                <a:latin typeface="Liberation Sans Narrow"/>
                <a:cs typeface="Liberation Sans Narrow"/>
              </a:rPr>
              <a:t>Nomenclature</a:t>
            </a:r>
            <a:endParaRPr sz="3300">
              <a:latin typeface="Liberation Sans Narrow"/>
              <a:cs typeface="Liberation Sans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3355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24482" y="5681586"/>
            <a:ext cx="21193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350" b="1" spc="-109" dirty="0">
                <a:solidFill>
                  <a:srgbClr val="888888"/>
                </a:solidFill>
                <a:latin typeface="Trebuchet MS"/>
                <a:cs typeface="Trebuchet MS"/>
              </a:rPr>
              <a:pPr marL="19050">
                <a:lnSpc>
                  <a:spcPts val="1358"/>
                </a:lnSpc>
              </a:pPr>
              <a:t>15</a:t>
            </a:fld>
            <a:endParaRPr sz="13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8076" y="1007554"/>
            <a:ext cx="6924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b="1" spc="-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1.9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80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804516"/>
            <a:ext cx="6476048" cy="974626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1568767">
              <a:lnSpc>
                <a:spcPts val="3788"/>
              </a:lnSpc>
            </a:pPr>
            <a:r>
              <a:rPr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Ionization </a:t>
            </a:r>
            <a:r>
              <a:rPr dirty="0">
                <a:solidFill>
                  <a:srgbClr val="000000"/>
                </a:solidFill>
                <a:latin typeface="Liberation Sans Narrow"/>
                <a:cs typeface="Liberation Sans Narrow"/>
              </a:rPr>
              <a:t>of</a:t>
            </a:r>
            <a:r>
              <a:rPr spc="-45" dirty="0">
                <a:solidFill>
                  <a:srgbClr val="000000"/>
                </a:solidFill>
                <a:latin typeface="Liberation Sans Narrow"/>
                <a:cs typeface="Liberation Sans Narrow"/>
              </a:rPr>
              <a:t> </a:t>
            </a:r>
            <a:r>
              <a:rPr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peptide</a:t>
            </a:r>
            <a:endParaRPr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8143" y="1743075"/>
            <a:ext cx="4529138" cy="3600450"/>
          </a:xfrm>
          <a:custGeom>
            <a:avLst/>
            <a:gdLst/>
            <a:ahLst/>
            <a:cxnLst/>
            <a:rect l="l" t="t" r="r" b="b"/>
            <a:pathLst>
              <a:path w="6038850" h="4800600">
                <a:moveTo>
                  <a:pt x="0" y="4800600"/>
                </a:moveTo>
                <a:lnTo>
                  <a:pt x="6038342" y="4800600"/>
                </a:lnTo>
                <a:lnTo>
                  <a:pt x="6038342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141685" y="1743075"/>
            <a:ext cx="3286601" cy="3600450"/>
          </a:xfrm>
          <a:custGeom>
            <a:avLst/>
            <a:gdLst/>
            <a:ahLst/>
            <a:cxnLst/>
            <a:rect l="l" t="t" r="r" b="b"/>
            <a:pathLst>
              <a:path w="4382135" h="4800600">
                <a:moveTo>
                  <a:pt x="0" y="4800600"/>
                </a:moveTo>
                <a:lnTo>
                  <a:pt x="4382008" y="4800600"/>
                </a:lnTo>
                <a:lnTo>
                  <a:pt x="4382008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3428143" y="1738313"/>
            <a:ext cx="0" cy="3609975"/>
          </a:xfrm>
          <a:custGeom>
            <a:avLst/>
            <a:gdLst/>
            <a:ahLst/>
            <a:cxnLst/>
            <a:rect l="l" t="t" r="r" b="b"/>
            <a:pathLst>
              <a:path h="4813300">
                <a:moveTo>
                  <a:pt x="0" y="0"/>
                </a:moveTo>
                <a:lnTo>
                  <a:pt x="0" y="4813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7956995" y="1738313"/>
            <a:ext cx="0" cy="3609975"/>
          </a:xfrm>
          <a:custGeom>
            <a:avLst/>
            <a:gdLst/>
            <a:ahLst/>
            <a:cxnLst/>
            <a:rect l="l" t="t" r="r" b="b"/>
            <a:pathLst>
              <a:path h="4813300">
                <a:moveTo>
                  <a:pt x="0" y="0"/>
                </a:moveTo>
                <a:lnTo>
                  <a:pt x="0" y="4813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141684" y="1738313"/>
            <a:ext cx="0" cy="3609975"/>
          </a:xfrm>
          <a:custGeom>
            <a:avLst/>
            <a:gdLst/>
            <a:ahLst/>
            <a:cxnLst/>
            <a:rect l="l" t="t" r="r" b="b"/>
            <a:pathLst>
              <a:path h="4813300">
                <a:moveTo>
                  <a:pt x="0" y="0"/>
                </a:moveTo>
                <a:lnTo>
                  <a:pt x="0" y="4813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136922" y="1743075"/>
            <a:ext cx="7825264" cy="0"/>
          </a:xfrm>
          <a:custGeom>
            <a:avLst/>
            <a:gdLst/>
            <a:ahLst/>
            <a:cxnLst/>
            <a:rect l="l" t="t" r="r" b="b"/>
            <a:pathLst>
              <a:path w="10433685">
                <a:moveTo>
                  <a:pt x="0" y="0"/>
                </a:moveTo>
                <a:lnTo>
                  <a:pt x="104331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136922" y="5343525"/>
            <a:ext cx="7825264" cy="0"/>
          </a:xfrm>
          <a:custGeom>
            <a:avLst/>
            <a:gdLst/>
            <a:ahLst/>
            <a:cxnLst/>
            <a:rect l="l" t="t" r="r" b="b"/>
            <a:pathLst>
              <a:path w="10433685">
                <a:moveTo>
                  <a:pt x="0" y="0"/>
                </a:moveTo>
                <a:lnTo>
                  <a:pt x="104331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10"/>
          <p:cNvSpPr txBox="1"/>
          <p:nvPr/>
        </p:nvSpPr>
        <p:spPr>
          <a:xfrm>
            <a:off x="223647" y="1718595"/>
            <a:ext cx="3123724" cy="337977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56223">
              <a:spcBef>
                <a:spcPts val="1095"/>
              </a:spcBef>
            </a:pPr>
            <a:r>
              <a:rPr spc="-4" dirty="0">
                <a:latin typeface="Times New Roman"/>
                <a:cs typeface="Times New Roman"/>
              </a:rPr>
              <a:t>Alanylglutamylglycyllysine.</a:t>
            </a:r>
            <a:endParaRPr>
              <a:latin typeface="Times New Roman"/>
              <a:cs typeface="Times New Roman"/>
            </a:endParaRPr>
          </a:p>
          <a:p>
            <a:pPr marL="9525" marR="3810">
              <a:lnSpc>
                <a:spcPts val="3780"/>
              </a:lnSpc>
              <a:spcBef>
                <a:spcPts val="263"/>
              </a:spcBef>
              <a:tabLst>
                <a:tab pos="693896" algn="l"/>
                <a:tab pos="2161699" algn="l"/>
                <a:tab pos="2727484" algn="l"/>
              </a:tabLst>
            </a:pPr>
            <a:r>
              <a:rPr sz="2100" spc="-4" dirty="0">
                <a:latin typeface="Times New Roman"/>
                <a:cs typeface="Times New Roman"/>
              </a:rPr>
              <a:t>This	tetrapept</a:t>
            </a:r>
            <a:r>
              <a:rPr sz="2100" spc="-11" dirty="0">
                <a:latin typeface="Times New Roman"/>
                <a:cs typeface="Times New Roman"/>
              </a:rPr>
              <a:t>i</a:t>
            </a:r>
            <a:r>
              <a:rPr sz="2100" spc="-4" dirty="0">
                <a:latin typeface="Times New Roman"/>
                <a:cs typeface="Times New Roman"/>
              </a:rPr>
              <a:t>de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-4" dirty="0">
                <a:latin typeface="Times New Roman"/>
                <a:cs typeface="Times New Roman"/>
              </a:rPr>
              <a:t>has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-4" dirty="0">
                <a:latin typeface="Times New Roman"/>
                <a:cs typeface="Times New Roman"/>
              </a:rPr>
              <a:t>one  free -amino group, one free</a:t>
            </a:r>
            <a:r>
              <a:rPr sz="2100" spc="172" dirty="0">
                <a:latin typeface="Times New Roman"/>
                <a:cs typeface="Times New Roman"/>
              </a:rPr>
              <a:t> </a:t>
            </a:r>
            <a:r>
              <a:rPr sz="2100" spc="-4" dirty="0">
                <a:latin typeface="Times New Roman"/>
                <a:cs typeface="Times New Roman"/>
              </a:rPr>
              <a:t>-</a:t>
            </a:r>
            <a:endParaRPr sz="2100">
              <a:latin typeface="Times New Roman"/>
              <a:cs typeface="Times New Roman"/>
            </a:endParaRPr>
          </a:p>
          <a:p>
            <a:pPr marL="9525" marR="4763">
              <a:lnSpc>
                <a:spcPts val="3780"/>
              </a:lnSpc>
              <a:tabLst>
                <a:tab pos="1231106" algn="l"/>
                <a:tab pos="1289685" algn="l"/>
                <a:tab pos="1656398" algn="l"/>
                <a:tab pos="2153603" algn="l"/>
                <a:tab pos="2697956" algn="l"/>
                <a:tab pos="2712720" algn="l"/>
              </a:tabLst>
            </a:pPr>
            <a:r>
              <a:rPr sz="2100" spc="-4" dirty="0">
                <a:latin typeface="Times New Roman"/>
                <a:cs typeface="Times New Roman"/>
              </a:rPr>
              <a:t>c</a:t>
            </a:r>
            <a:r>
              <a:rPr sz="2100" spc="-15" dirty="0">
                <a:latin typeface="Times New Roman"/>
                <a:cs typeface="Times New Roman"/>
              </a:rPr>
              <a:t>a</a:t>
            </a:r>
            <a:r>
              <a:rPr sz="2100" spc="-4" dirty="0">
                <a:latin typeface="Times New Roman"/>
                <a:cs typeface="Times New Roman"/>
              </a:rPr>
              <a:t>r</a:t>
            </a:r>
            <a:r>
              <a:rPr sz="2100" dirty="0">
                <a:latin typeface="Times New Roman"/>
                <a:cs typeface="Times New Roman"/>
              </a:rPr>
              <a:t>b</a:t>
            </a:r>
            <a:r>
              <a:rPr sz="2100" spc="-4" dirty="0">
                <a:latin typeface="Times New Roman"/>
                <a:cs typeface="Times New Roman"/>
              </a:rPr>
              <a:t>o</a:t>
            </a:r>
            <a:r>
              <a:rPr sz="2100" dirty="0">
                <a:latin typeface="Times New Roman"/>
                <a:cs typeface="Times New Roman"/>
              </a:rPr>
              <a:t>x</a:t>
            </a:r>
            <a:r>
              <a:rPr sz="2100" spc="-4" dirty="0">
                <a:latin typeface="Times New Roman"/>
                <a:cs typeface="Times New Roman"/>
              </a:rPr>
              <a:t>yl</a:t>
            </a:r>
            <a:r>
              <a:rPr sz="2100" dirty="0">
                <a:latin typeface="Times New Roman"/>
                <a:cs typeface="Times New Roman"/>
              </a:rPr>
              <a:t>		</a:t>
            </a:r>
            <a:r>
              <a:rPr sz="2100" spc="-4" dirty="0">
                <a:latin typeface="Times New Roman"/>
                <a:cs typeface="Times New Roman"/>
              </a:rPr>
              <a:t>group,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-4" dirty="0">
                <a:latin typeface="Times New Roman"/>
                <a:cs typeface="Times New Roman"/>
              </a:rPr>
              <a:t>and</a:t>
            </a:r>
            <a:r>
              <a:rPr sz="2100" dirty="0">
                <a:latin typeface="Times New Roman"/>
                <a:cs typeface="Times New Roman"/>
              </a:rPr>
              <a:t>		</a:t>
            </a:r>
            <a:r>
              <a:rPr sz="2100" spc="-4" dirty="0">
                <a:latin typeface="Times New Roman"/>
                <a:cs typeface="Times New Roman"/>
              </a:rPr>
              <a:t>two  i</a:t>
            </a:r>
            <a:r>
              <a:rPr sz="2100" dirty="0">
                <a:latin typeface="Times New Roman"/>
                <a:cs typeface="Times New Roman"/>
              </a:rPr>
              <a:t>o</a:t>
            </a:r>
            <a:r>
              <a:rPr sz="2100" spc="-4" dirty="0">
                <a:latin typeface="Times New Roman"/>
                <a:cs typeface="Times New Roman"/>
              </a:rPr>
              <a:t>ni</a:t>
            </a:r>
            <a:r>
              <a:rPr sz="2100" spc="-11" dirty="0">
                <a:latin typeface="Times New Roman"/>
                <a:cs typeface="Times New Roman"/>
              </a:rPr>
              <a:t>z</a:t>
            </a:r>
            <a:r>
              <a:rPr sz="2100" spc="-4" dirty="0">
                <a:latin typeface="Times New Roman"/>
                <a:cs typeface="Times New Roman"/>
              </a:rPr>
              <a:t>able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-4" dirty="0">
                <a:latin typeface="Times New Roman"/>
                <a:cs typeface="Times New Roman"/>
              </a:rPr>
              <a:t>R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-4" dirty="0">
                <a:latin typeface="Times New Roman"/>
                <a:cs typeface="Times New Roman"/>
              </a:rPr>
              <a:t>g</a:t>
            </a:r>
            <a:r>
              <a:rPr sz="2100" dirty="0">
                <a:latin typeface="Times New Roman"/>
                <a:cs typeface="Times New Roman"/>
              </a:rPr>
              <a:t>r</a:t>
            </a:r>
            <a:r>
              <a:rPr sz="2100" spc="-4" dirty="0">
                <a:latin typeface="Times New Roman"/>
                <a:cs typeface="Times New Roman"/>
              </a:rPr>
              <a:t>o</a:t>
            </a:r>
            <a:r>
              <a:rPr sz="2100" dirty="0">
                <a:latin typeface="Times New Roman"/>
                <a:cs typeface="Times New Roman"/>
              </a:rPr>
              <a:t>u</a:t>
            </a:r>
            <a:r>
              <a:rPr sz="2100" spc="-4" dirty="0">
                <a:latin typeface="Times New Roman"/>
                <a:cs typeface="Times New Roman"/>
              </a:rPr>
              <a:t>p</a:t>
            </a:r>
            <a:r>
              <a:rPr sz="2100" spc="8" dirty="0">
                <a:latin typeface="Times New Roman"/>
                <a:cs typeface="Times New Roman"/>
              </a:rPr>
              <a:t>s</a:t>
            </a:r>
            <a:r>
              <a:rPr sz="2100" spc="-4" dirty="0">
                <a:latin typeface="Times New Roman"/>
                <a:cs typeface="Times New Roman"/>
              </a:rPr>
              <a:t>.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-4" dirty="0">
                <a:latin typeface="Times New Roman"/>
                <a:cs typeface="Times New Roman"/>
              </a:rPr>
              <a:t>The</a:t>
            </a:r>
            <a:endParaRPr sz="2100">
              <a:latin typeface="Times New Roman"/>
              <a:cs typeface="Times New Roman"/>
            </a:endParaRPr>
          </a:p>
          <a:p>
            <a:pPr marL="9525" marR="5239">
              <a:lnSpc>
                <a:spcPts val="3780"/>
              </a:lnSpc>
              <a:spcBef>
                <a:spcPts val="4"/>
              </a:spcBef>
            </a:pPr>
            <a:r>
              <a:rPr sz="2100" spc="-4" dirty="0">
                <a:latin typeface="Times New Roman"/>
                <a:cs typeface="Times New Roman"/>
              </a:rPr>
              <a:t>groups ionized </a:t>
            </a:r>
            <a:r>
              <a:rPr sz="2100" spc="-8" dirty="0">
                <a:latin typeface="Times New Roman"/>
                <a:cs typeface="Times New Roman"/>
              </a:rPr>
              <a:t>at </a:t>
            </a:r>
            <a:r>
              <a:rPr sz="2100" spc="-4" dirty="0">
                <a:latin typeface="Times New Roman"/>
                <a:cs typeface="Times New Roman"/>
              </a:rPr>
              <a:t>pH 7.0 are  in red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42157" y="1885950"/>
            <a:ext cx="3962400" cy="308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2" name="object 12"/>
          <p:cNvSpPr txBox="1"/>
          <p:nvPr/>
        </p:nvSpPr>
        <p:spPr>
          <a:xfrm>
            <a:off x="8113585" y="1007554"/>
            <a:ext cx="8067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b="1" spc="-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1.10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23732" y="5661822"/>
            <a:ext cx="3424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>
              <a:lnSpc>
                <a:spcPts val="1568"/>
              </a:lnSpc>
            </a:pPr>
            <a:fld id="{81D60167-4931-47E6-BA6A-407CBD079E47}" type="slidenum"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pPr marL="133350">
                <a:lnSpc>
                  <a:spcPts val="1568"/>
                </a:lnSpc>
              </a:pPr>
              <a:t>16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497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048172"/>
            <a:ext cx="6533198" cy="487313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14764" algn="ctr">
              <a:lnSpc>
                <a:spcPts val="3788"/>
              </a:lnSpc>
            </a:pPr>
            <a:r>
              <a:rPr spc="-105" dirty="0">
                <a:solidFill>
                  <a:srgbClr val="000000"/>
                </a:solidFill>
                <a:latin typeface="Liberation Sans Narrow"/>
                <a:cs typeface="Liberation Sans Narrow"/>
              </a:rPr>
              <a:t>Proteins</a:t>
            </a:r>
            <a:endParaRPr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23732" y="5661822"/>
            <a:ext cx="3424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>
              <a:lnSpc>
                <a:spcPts val="1568"/>
              </a:lnSpc>
            </a:pPr>
            <a:fld id="{81D60167-4931-47E6-BA6A-407CBD079E47}" type="slidenum"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pPr marL="133350">
                <a:lnSpc>
                  <a:spcPts val="1568"/>
                </a:lnSpc>
              </a:pPr>
              <a:t>17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497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731" y="1678019"/>
            <a:ext cx="7371398" cy="33474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24314" marR="86201" indent="-214789">
              <a:lnSpc>
                <a:spcPct val="120000"/>
              </a:lnSpc>
              <a:spcBef>
                <a:spcPts val="75"/>
              </a:spcBef>
              <a:buClr>
                <a:srgbClr val="3333CC"/>
              </a:buClr>
              <a:buSzPct val="125000"/>
              <a:buFont typeface="Arial"/>
              <a:buChar char="•"/>
              <a:tabLst>
                <a:tab pos="281464" algn="l"/>
                <a:tab pos="281940" algn="l"/>
              </a:tabLst>
            </a:pPr>
            <a:r>
              <a:rPr dirty="0">
                <a:latin typeface="Times New Roman"/>
                <a:cs typeface="Times New Roman"/>
              </a:rPr>
              <a:t>Proteins are polypeptides of 20 </a:t>
            </a:r>
            <a:r>
              <a:rPr spc="-8" dirty="0">
                <a:latin typeface="Times New Roman"/>
                <a:cs typeface="Times New Roman"/>
              </a:rPr>
              <a:t>different </a:t>
            </a:r>
            <a:r>
              <a:rPr spc="-4" dirty="0">
                <a:latin typeface="Times New Roman"/>
                <a:cs typeface="Times New Roman"/>
              </a:rPr>
              <a:t>amino </a:t>
            </a:r>
            <a:r>
              <a:rPr dirty="0">
                <a:latin typeface="Times New Roman"/>
                <a:cs typeface="Times New Roman"/>
              </a:rPr>
              <a:t>acids, in a sequence</a:t>
            </a:r>
            <a:r>
              <a:rPr spc="-98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encoded  by the</a:t>
            </a:r>
            <a:r>
              <a:rPr spc="-11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gene</a:t>
            </a:r>
            <a:endParaRPr>
              <a:latin typeface="Times New Roman"/>
              <a:cs typeface="Times New Roman"/>
            </a:endParaRPr>
          </a:p>
          <a:p>
            <a:pPr marL="224314" marR="732949" indent="-214789">
              <a:lnSpc>
                <a:spcPct val="120100"/>
              </a:lnSpc>
              <a:spcBef>
                <a:spcPts val="896"/>
              </a:spcBef>
              <a:buClr>
                <a:srgbClr val="3333CC"/>
              </a:buClr>
              <a:buSzPct val="125000"/>
              <a:buFont typeface="Arial"/>
              <a:buChar char="•"/>
              <a:tabLst>
                <a:tab pos="276701" algn="l"/>
                <a:tab pos="277178" algn="l"/>
              </a:tabLst>
            </a:pPr>
            <a:r>
              <a:rPr dirty="0">
                <a:latin typeface="Times New Roman"/>
                <a:cs typeface="Times New Roman"/>
              </a:rPr>
              <a:t>The polypeptide chain folds into a </a:t>
            </a:r>
            <a:r>
              <a:rPr spc="-4" dirty="0">
                <a:latin typeface="Times New Roman"/>
                <a:cs typeface="Times New Roman"/>
              </a:rPr>
              <a:t>complex </a:t>
            </a:r>
            <a:r>
              <a:rPr dirty="0">
                <a:latin typeface="Times New Roman"/>
                <a:cs typeface="Times New Roman"/>
              </a:rPr>
              <a:t>and highly specific</a:t>
            </a:r>
            <a:r>
              <a:rPr spc="-143" dirty="0">
                <a:latin typeface="Times New Roman"/>
                <a:cs typeface="Times New Roman"/>
              </a:rPr>
              <a:t> </a:t>
            </a:r>
            <a:r>
              <a:rPr spc="4" dirty="0">
                <a:latin typeface="Times New Roman"/>
                <a:cs typeface="Times New Roman"/>
              </a:rPr>
              <a:t>three-  </a:t>
            </a:r>
            <a:r>
              <a:rPr spc="-4" dirty="0">
                <a:latin typeface="Times New Roman"/>
                <a:cs typeface="Times New Roman"/>
              </a:rPr>
              <a:t>dimensional </a:t>
            </a:r>
            <a:r>
              <a:rPr dirty="0">
                <a:latin typeface="Times New Roman"/>
                <a:cs typeface="Times New Roman"/>
              </a:rPr>
              <a:t>structure, </a:t>
            </a:r>
            <a:r>
              <a:rPr spc="-4" dirty="0">
                <a:latin typeface="Times New Roman"/>
                <a:cs typeface="Times New Roman"/>
              </a:rPr>
              <a:t>determined </a:t>
            </a:r>
            <a:r>
              <a:rPr dirty="0">
                <a:latin typeface="Times New Roman"/>
                <a:cs typeface="Times New Roman"/>
              </a:rPr>
              <a:t>by the sequence of </a:t>
            </a:r>
            <a:r>
              <a:rPr spc="-4" dirty="0">
                <a:latin typeface="Times New Roman"/>
                <a:cs typeface="Times New Roman"/>
              </a:rPr>
              <a:t>amino</a:t>
            </a:r>
            <a:r>
              <a:rPr spc="-7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acids</a:t>
            </a:r>
            <a:endParaRPr>
              <a:latin typeface="Times New Roman"/>
              <a:cs typeface="Times New Roman"/>
            </a:endParaRPr>
          </a:p>
          <a:p>
            <a:pPr marL="224314" marR="248603" indent="-214789">
              <a:lnSpc>
                <a:spcPct val="120100"/>
              </a:lnSpc>
              <a:spcBef>
                <a:spcPts val="900"/>
              </a:spcBef>
              <a:buClr>
                <a:srgbClr val="3333CC"/>
              </a:buClr>
              <a:buSzPct val="125000"/>
              <a:buFont typeface="Arial"/>
              <a:buChar char="•"/>
              <a:tabLst>
                <a:tab pos="276701" algn="l"/>
                <a:tab pos="277178" algn="l"/>
              </a:tabLst>
            </a:pPr>
            <a:r>
              <a:rPr dirty="0">
                <a:latin typeface="Times New Roman"/>
                <a:cs typeface="Times New Roman"/>
              </a:rPr>
              <a:t>The </a:t>
            </a:r>
            <a:r>
              <a:rPr spc="-4" dirty="0">
                <a:latin typeface="Times New Roman"/>
                <a:cs typeface="Times New Roman"/>
              </a:rPr>
              <a:t>folding </a:t>
            </a:r>
            <a:r>
              <a:rPr dirty="0">
                <a:latin typeface="Times New Roman"/>
                <a:cs typeface="Times New Roman"/>
              </a:rPr>
              <a:t>of proteins depends on the </a:t>
            </a:r>
            <a:r>
              <a:rPr spc="-4" dirty="0">
                <a:latin typeface="Times New Roman"/>
                <a:cs typeface="Times New Roman"/>
              </a:rPr>
              <a:t>chemical </a:t>
            </a:r>
            <a:r>
              <a:rPr dirty="0">
                <a:latin typeface="Times New Roman"/>
                <a:cs typeface="Times New Roman"/>
              </a:rPr>
              <a:t>and physical properties</a:t>
            </a:r>
            <a:r>
              <a:rPr spc="-12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  the </a:t>
            </a:r>
            <a:r>
              <a:rPr spc="-4" dirty="0">
                <a:latin typeface="Times New Roman"/>
                <a:cs typeface="Times New Roman"/>
              </a:rPr>
              <a:t>amino</a:t>
            </a:r>
            <a:r>
              <a:rPr spc="-11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acids</a:t>
            </a:r>
            <a:endParaRPr>
              <a:latin typeface="Times New Roman"/>
              <a:cs typeface="Times New Roman"/>
            </a:endParaRPr>
          </a:p>
          <a:p>
            <a:pPr marL="224314" marR="3810" indent="-214789" algn="just">
              <a:lnSpc>
                <a:spcPct val="120000"/>
              </a:lnSpc>
              <a:spcBef>
                <a:spcPts val="900"/>
              </a:spcBef>
              <a:buClr>
                <a:srgbClr val="3333CC"/>
              </a:buClr>
              <a:buSzPct val="125000"/>
              <a:buFont typeface="Arial"/>
              <a:buChar char="•"/>
              <a:tabLst>
                <a:tab pos="224790" algn="l"/>
              </a:tabLst>
            </a:pPr>
            <a:r>
              <a:rPr dirty="0">
                <a:latin typeface="Times New Roman"/>
                <a:cs typeface="Times New Roman"/>
              </a:rPr>
              <a:t>The </a:t>
            </a:r>
            <a:r>
              <a:rPr spc="-4" dirty="0">
                <a:latin typeface="Times New Roman"/>
                <a:cs typeface="Times New Roman"/>
              </a:rPr>
              <a:t>amino </a:t>
            </a:r>
            <a:r>
              <a:rPr dirty="0">
                <a:latin typeface="Times New Roman"/>
                <a:cs typeface="Times New Roman"/>
              </a:rPr>
              <a:t>acids that </a:t>
            </a:r>
            <a:r>
              <a:rPr spc="-4" dirty="0">
                <a:latin typeface="Times New Roman"/>
                <a:cs typeface="Times New Roman"/>
              </a:rPr>
              <a:t>make </a:t>
            </a:r>
            <a:r>
              <a:rPr dirty="0">
                <a:latin typeface="Times New Roman"/>
                <a:cs typeface="Times New Roman"/>
              </a:rPr>
              <a:t>up a protein contribute to the folding and function  of that protein. The side chains those of the </a:t>
            </a:r>
            <a:r>
              <a:rPr spc="-4" dirty="0">
                <a:latin typeface="Times New Roman"/>
                <a:cs typeface="Times New Roman"/>
              </a:rPr>
              <a:t>amino </a:t>
            </a:r>
            <a:r>
              <a:rPr dirty="0">
                <a:latin typeface="Times New Roman"/>
                <a:cs typeface="Times New Roman"/>
              </a:rPr>
              <a:t>acids are </a:t>
            </a:r>
            <a:r>
              <a:rPr spc="-4" dirty="0">
                <a:latin typeface="Times New Roman"/>
                <a:cs typeface="Times New Roman"/>
              </a:rPr>
              <a:t>more important</a:t>
            </a:r>
            <a:r>
              <a:rPr spc="-172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in  a polypeptide as they contribute to the </a:t>
            </a:r>
            <a:r>
              <a:rPr spc="-8" dirty="0">
                <a:latin typeface="Times New Roman"/>
                <a:cs typeface="Times New Roman"/>
              </a:rPr>
              <a:t>charge </a:t>
            </a:r>
            <a:r>
              <a:rPr dirty="0">
                <a:latin typeface="Times New Roman"/>
                <a:cs typeface="Times New Roman"/>
              </a:rPr>
              <a:t>seen on the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protein.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1253" y="1007554"/>
            <a:ext cx="419100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69533">
              <a:spcBef>
                <a:spcPts val="75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LO  1.10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75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791692"/>
            <a:ext cx="6590348" cy="1000274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544354">
              <a:lnSpc>
                <a:spcPts val="3945"/>
              </a:lnSpc>
              <a:tabLst>
                <a:tab pos="3546158" algn="l"/>
              </a:tabLst>
            </a:pPr>
            <a:r>
              <a:rPr sz="3600" spc="-8" dirty="0">
                <a:solidFill>
                  <a:srgbClr val="000000"/>
                </a:solidFill>
                <a:latin typeface="Liberation Sans Narrow"/>
                <a:cs typeface="Liberation Sans Narrow"/>
              </a:rPr>
              <a:t>Isoelectric</a:t>
            </a:r>
            <a:r>
              <a:rPr sz="3600" spc="38" dirty="0">
                <a:solidFill>
                  <a:srgbClr val="000000"/>
                </a:solidFill>
                <a:latin typeface="Liberation Sans Narrow"/>
                <a:cs typeface="Liberation Sans Narrow"/>
              </a:rPr>
              <a:t> </a:t>
            </a:r>
            <a:r>
              <a:rPr sz="36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Point	</a:t>
            </a:r>
            <a:r>
              <a:rPr sz="3600" spc="-4" dirty="0">
                <a:solidFill>
                  <a:srgbClr val="000000"/>
                </a:solidFill>
                <a:latin typeface="Liberation Sans Narrow"/>
                <a:cs typeface="Liberation Sans Narrow"/>
              </a:rPr>
              <a:t>(pI) Of</a:t>
            </a:r>
            <a:r>
              <a:rPr sz="3600" dirty="0">
                <a:solidFill>
                  <a:srgbClr val="000000"/>
                </a:solidFill>
                <a:latin typeface="Liberation Sans Narrow"/>
                <a:cs typeface="Liberation Sans Narrow"/>
              </a:rPr>
              <a:t> Protein</a:t>
            </a:r>
            <a:endParaRPr sz="3600"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1709" y="1885950"/>
            <a:ext cx="7734300" cy="3429000"/>
          </a:xfrm>
          <a:custGeom>
            <a:avLst/>
            <a:gdLst/>
            <a:ahLst/>
            <a:cxnLst/>
            <a:rect l="l" t="t" r="r" b="b"/>
            <a:pathLst>
              <a:path w="10312400" h="4572000">
                <a:moveTo>
                  <a:pt x="0" y="4572000"/>
                </a:moveTo>
                <a:lnTo>
                  <a:pt x="10312400" y="4572000"/>
                </a:lnTo>
                <a:lnTo>
                  <a:pt x="10312400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 txBox="1"/>
          <p:nvPr/>
        </p:nvSpPr>
        <p:spPr>
          <a:xfrm>
            <a:off x="400812" y="1773693"/>
            <a:ext cx="7618095" cy="35387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80975" marR="3810" indent="-171450">
              <a:lnSpc>
                <a:spcPct val="150000"/>
              </a:lnSpc>
              <a:spcBef>
                <a:spcPts val="75"/>
              </a:spcBef>
              <a:buFont typeface="Arial"/>
              <a:buChar char="•"/>
              <a:tabLst>
                <a:tab pos="18097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isoelectric </a:t>
            </a:r>
            <a:r>
              <a:rPr sz="2400" b="1" spc="-4" dirty="0">
                <a:latin typeface="Times New Roman"/>
                <a:cs typeface="Times New Roman"/>
              </a:rPr>
              <a:t>point </a:t>
            </a:r>
            <a:r>
              <a:rPr sz="2400" b="1" dirty="0">
                <a:latin typeface="Times New Roman"/>
                <a:cs typeface="Times New Roman"/>
              </a:rPr>
              <a:t>(pI) </a:t>
            </a:r>
            <a:r>
              <a:rPr sz="2400" spc="-8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4" dirty="0">
                <a:latin typeface="Times New Roman"/>
                <a:cs typeface="Times New Roman"/>
              </a:rPr>
              <a:t>pH </a:t>
            </a:r>
            <a:r>
              <a:rPr sz="2400" dirty="0">
                <a:latin typeface="Times New Roman"/>
                <a:cs typeface="Times New Roman"/>
              </a:rPr>
              <a:t>at which a </a:t>
            </a:r>
            <a:r>
              <a:rPr sz="2400" spc="-4" dirty="0">
                <a:latin typeface="Times New Roman"/>
                <a:cs typeface="Times New Roman"/>
              </a:rPr>
              <a:t>protein </a:t>
            </a:r>
            <a:r>
              <a:rPr sz="2400" dirty="0">
                <a:latin typeface="Times New Roman"/>
                <a:cs typeface="Times New Roman"/>
              </a:rPr>
              <a:t>has  no overall </a:t>
            </a:r>
            <a:r>
              <a:rPr sz="2400" spc="4" dirty="0">
                <a:latin typeface="Times New Roman"/>
                <a:cs typeface="Times New Roman"/>
              </a:rPr>
              <a:t>net </a:t>
            </a:r>
            <a:r>
              <a:rPr sz="2400" spc="-4" dirty="0">
                <a:latin typeface="Times New Roman"/>
                <a:cs typeface="Times New Roman"/>
              </a:rPr>
              <a:t>charge, </a:t>
            </a:r>
            <a:r>
              <a:rPr sz="2400" dirty="0">
                <a:latin typeface="Times New Roman"/>
                <a:cs typeface="Times New Roman"/>
              </a:rPr>
              <a:t>so </a:t>
            </a:r>
            <a:r>
              <a:rPr sz="2400" spc="4" dirty="0">
                <a:latin typeface="Times New Roman"/>
                <a:cs typeface="Times New Roman"/>
              </a:rPr>
              <a:t>can not </a:t>
            </a:r>
            <a:r>
              <a:rPr sz="2400" dirty="0">
                <a:latin typeface="Times New Roman"/>
                <a:cs typeface="Times New Roman"/>
              </a:rPr>
              <a:t>move </a:t>
            </a:r>
            <a:r>
              <a:rPr sz="2400" spc="-4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electrical</a:t>
            </a:r>
            <a:r>
              <a:rPr sz="2400" spc="-12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feild.</a:t>
            </a:r>
            <a:endParaRPr sz="2400">
              <a:latin typeface="Times New Roman"/>
              <a:cs typeface="Times New Roman"/>
            </a:endParaRPr>
          </a:p>
          <a:p>
            <a:pPr marL="180975" marR="3810" indent="-171450">
              <a:lnSpc>
                <a:spcPct val="150000"/>
              </a:lnSpc>
              <a:spcBef>
                <a:spcPts val="750"/>
              </a:spcBef>
              <a:buFont typeface="Arial"/>
              <a:buChar char="•"/>
              <a:tabLst>
                <a:tab pos="180975" algn="l"/>
                <a:tab pos="1173004" algn="l"/>
                <a:tab pos="2393633" algn="l"/>
                <a:tab pos="3452336" algn="l"/>
                <a:tab pos="4291489" algn="l"/>
                <a:tab pos="5722619" algn="l"/>
                <a:tab pos="6844189" algn="l"/>
              </a:tabLst>
            </a:pPr>
            <a:r>
              <a:rPr sz="2400" b="1" dirty="0">
                <a:latin typeface="Times New Roman"/>
                <a:cs typeface="Times New Roman"/>
              </a:rPr>
              <a:t>Acidic	</a:t>
            </a:r>
            <a:r>
              <a:rPr sz="2400" b="1" spc="-15" dirty="0">
                <a:latin typeface="Times New Roman"/>
                <a:cs typeface="Times New Roman"/>
              </a:rPr>
              <a:t>p</a:t>
            </a:r>
            <a:r>
              <a:rPr sz="2400" b="1" spc="-41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otei</a:t>
            </a:r>
            <a:r>
              <a:rPr sz="2400" b="1" spc="-11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s	</a:t>
            </a:r>
            <a:r>
              <a:rPr sz="2400" dirty="0">
                <a:latin typeface="Times New Roman"/>
                <a:cs typeface="Times New Roman"/>
              </a:rPr>
              <a:t>conta</a:t>
            </a:r>
            <a:r>
              <a:rPr sz="2400" spc="-11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many	negat</a:t>
            </a:r>
            <a:r>
              <a:rPr sz="2400" spc="-11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vely	ch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-56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ged	amino  acids </a:t>
            </a:r>
            <a:r>
              <a:rPr sz="2400" spc="4" dirty="0">
                <a:latin typeface="Times New Roman"/>
                <a:cs typeface="Times New Roman"/>
              </a:rPr>
              <a:t>and have </a:t>
            </a:r>
            <a:r>
              <a:rPr sz="2400" dirty="0">
                <a:latin typeface="Times New Roman"/>
                <a:cs typeface="Times New Roman"/>
              </a:rPr>
              <a:t>a low</a:t>
            </a:r>
            <a:r>
              <a:rPr sz="2400" spc="-4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pI.</a:t>
            </a:r>
            <a:endParaRPr sz="2400">
              <a:latin typeface="Times New Roman"/>
              <a:cs typeface="Times New Roman"/>
            </a:endParaRPr>
          </a:p>
          <a:p>
            <a:pPr marL="180975" marR="4286" indent="-171450">
              <a:lnSpc>
                <a:spcPct val="150100"/>
              </a:lnSpc>
              <a:spcBef>
                <a:spcPts val="754"/>
              </a:spcBef>
              <a:buFont typeface="Arial"/>
              <a:buChar char="•"/>
              <a:tabLst>
                <a:tab pos="180975" algn="l"/>
              </a:tabLst>
            </a:pPr>
            <a:r>
              <a:rPr sz="2400" b="1" dirty="0">
                <a:latin typeface="Times New Roman"/>
                <a:cs typeface="Times New Roman"/>
              </a:rPr>
              <a:t>Basic </a:t>
            </a:r>
            <a:r>
              <a:rPr sz="2400" b="1" spc="-8" dirty="0">
                <a:latin typeface="Times New Roman"/>
                <a:cs typeface="Times New Roman"/>
              </a:rPr>
              <a:t>proteins </a:t>
            </a:r>
            <a:r>
              <a:rPr sz="2400" spc="-4" dirty="0">
                <a:latin typeface="Times New Roman"/>
                <a:cs typeface="Times New Roman"/>
              </a:rPr>
              <a:t>contain </a:t>
            </a:r>
            <a:r>
              <a:rPr sz="2400" dirty="0">
                <a:latin typeface="Times New Roman"/>
                <a:cs typeface="Times New Roman"/>
              </a:rPr>
              <a:t>many </a:t>
            </a:r>
            <a:r>
              <a:rPr sz="2400" spc="-4" dirty="0">
                <a:latin typeface="Times New Roman"/>
                <a:cs typeface="Times New Roman"/>
              </a:rPr>
              <a:t>positively </a:t>
            </a:r>
            <a:r>
              <a:rPr sz="2400" spc="-8" dirty="0">
                <a:latin typeface="Times New Roman"/>
                <a:cs typeface="Times New Roman"/>
              </a:rPr>
              <a:t>charged </a:t>
            </a:r>
            <a:r>
              <a:rPr sz="2400" spc="-4" dirty="0">
                <a:latin typeface="Times New Roman"/>
                <a:cs typeface="Times New Roman"/>
              </a:rPr>
              <a:t>amino </a:t>
            </a:r>
            <a:r>
              <a:rPr sz="2400" dirty="0">
                <a:latin typeface="Times New Roman"/>
                <a:cs typeface="Times New Roman"/>
              </a:rPr>
              <a:t>acids  </a:t>
            </a:r>
            <a:r>
              <a:rPr sz="2400" spc="4" dirty="0">
                <a:latin typeface="Times New Roman"/>
                <a:cs typeface="Times New Roman"/>
              </a:rPr>
              <a:t>and have </a:t>
            </a:r>
            <a:r>
              <a:rPr sz="2400" dirty="0">
                <a:latin typeface="Times New Roman"/>
                <a:cs typeface="Times New Roman"/>
              </a:rPr>
              <a:t>a high</a:t>
            </a:r>
            <a:r>
              <a:rPr sz="2400" spc="-4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pI.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8032" y="5661822"/>
            <a:ext cx="2281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568"/>
              </a:lnSpc>
            </a:pPr>
            <a:fld id="{81D60167-4931-47E6-BA6A-407CBD079E47}" type="slidenum"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pPr marL="19050">
                <a:lnSpc>
                  <a:spcPts val="1568"/>
                </a:lnSpc>
              </a:pPr>
              <a:t>18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497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041760"/>
            <a:ext cx="6590348" cy="500137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1429" algn="ctr">
              <a:lnSpc>
                <a:spcPts val="3945"/>
              </a:lnSpc>
            </a:pPr>
            <a:r>
              <a:rPr sz="3600" spc="-8" dirty="0">
                <a:solidFill>
                  <a:srgbClr val="000000"/>
                </a:solidFill>
                <a:latin typeface="Liberation Sans Narrow"/>
                <a:cs typeface="Liberation Sans Narrow"/>
              </a:rPr>
              <a:t>Questions</a:t>
            </a:r>
            <a:endParaRPr sz="3600">
              <a:latin typeface="Liberation Sans Narrow"/>
              <a:cs typeface="Liberation Sans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1709" y="1703832"/>
            <a:ext cx="7734300" cy="3949541"/>
          </a:xfrm>
          <a:custGeom>
            <a:avLst/>
            <a:gdLst/>
            <a:ahLst/>
            <a:cxnLst/>
            <a:rect l="l" t="t" r="r" b="b"/>
            <a:pathLst>
              <a:path w="10312400" h="5266055">
                <a:moveTo>
                  <a:pt x="0" y="5265674"/>
                </a:moveTo>
                <a:lnTo>
                  <a:pt x="10312400" y="5265674"/>
                </a:lnTo>
                <a:lnTo>
                  <a:pt x="10312400" y="0"/>
                </a:lnTo>
                <a:lnTo>
                  <a:pt x="0" y="0"/>
                </a:lnTo>
                <a:lnTo>
                  <a:pt x="0" y="52656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 txBox="1"/>
          <p:nvPr/>
        </p:nvSpPr>
        <p:spPr>
          <a:xfrm>
            <a:off x="400812" y="1633918"/>
            <a:ext cx="7617143" cy="3642183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9525" marR="4286">
              <a:lnSpc>
                <a:spcPts val="2595"/>
              </a:lnSpc>
              <a:spcBef>
                <a:spcPts val="401"/>
              </a:spcBef>
            </a:pPr>
            <a:r>
              <a:rPr sz="2400" spc="-127" dirty="0">
                <a:latin typeface="Trebuchet MS"/>
                <a:cs typeface="Trebuchet MS"/>
              </a:rPr>
              <a:t>Q1/ </a:t>
            </a:r>
            <a:r>
              <a:rPr sz="2400" spc="-64" dirty="0">
                <a:latin typeface="Trebuchet MS"/>
                <a:cs typeface="Trebuchet MS"/>
              </a:rPr>
              <a:t>Amino </a:t>
            </a:r>
            <a:r>
              <a:rPr sz="2400" spc="-105" dirty="0">
                <a:latin typeface="Trebuchet MS"/>
                <a:cs typeface="Trebuchet MS"/>
              </a:rPr>
              <a:t>acids </a:t>
            </a:r>
            <a:r>
              <a:rPr sz="2400" spc="-120" dirty="0">
                <a:latin typeface="Trebuchet MS"/>
                <a:cs typeface="Trebuchet MS"/>
              </a:rPr>
              <a:t>can </a:t>
            </a:r>
            <a:r>
              <a:rPr sz="2400" spc="-98" dirty="0">
                <a:latin typeface="Trebuchet MS"/>
                <a:cs typeface="Trebuchet MS"/>
              </a:rPr>
              <a:t>be </a:t>
            </a:r>
            <a:r>
              <a:rPr sz="2400" spc="-113" dirty="0">
                <a:latin typeface="Trebuchet MS"/>
                <a:cs typeface="Trebuchet MS"/>
              </a:rPr>
              <a:t>classified </a:t>
            </a:r>
            <a:r>
              <a:rPr sz="2400" spc="-101" dirty="0">
                <a:latin typeface="Trebuchet MS"/>
                <a:cs typeface="Trebuchet MS"/>
              </a:rPr>
              <a:t>into </a:t>
            </a:r>
            <a:r>
              <a:rPr sz="2400" spc="-105" dirty="0">
                <a:latin typeface="Trebuchet MS"/>
                <a:cs typeface="Trebuchet MS"/>
              </a:rPr>
              <a:t>the </a:t>
            </a:r>
            <a:r>
              <a:rPr sz="2400" spc="-101" dirty="0">
                <a:latin typeface="Trebuchet MS"/>
                <a:cs typeface="Trebuchet MS"/>
              </a:rPr>
              <a:t>following </a:t>
            </a:r>
            <a:r>
              <a:rPr sz="2400" spc="-98" dirty="0">
                <a:latin typeface="Trebuchet MS"/>
                <a:cs typeface="Trebuchet MS"/>
              </a:rPr>
              <a:t>classes  </a:t>
            </a:r>
            <a:r>
              <a:rPr sz="2400" spc="-109" dirty="0">
                <a:latin typeface="Trebuchet MS"/>
                <a:cs typeface="Trebuchet MS"/>
              </a:rPr>
              <a:t>according </a:t>
            </a:r>
            <a:r>
              <a:rPr sz="2400" spc="-101" dirty="0">
                <a:latin typeface="Trebuchet MS"/>
                <a:cs typeface="Trebuchet MS"/>
              </a:rPr>
              <a:t>to </a:t>
            </a:r>
            <a:r>
              <a:rPr sz="2400" spc="-94" dirty="0">
                <a:latin typeface="Trebuchet MS"/>
                <a:cs typeface="Trebuchet MS"/>
              </a:rPr>
              <a:t>R</a:t>
            </a:r>
            <a:r>
              <a:rPr sz="2400" spc="-323" dirty="0">
                <a:latin typeface="Trebuchet MS"/>
                <a:cs typeface="Trebuchet MS"/>
              </a:rPr>
              <a:t> </a:t>
            </a:r>
            <a:r>
              <a:rPr sz="2400" spc="-68" dirty="0">
                <a:latin typeface="Trebuchet MS"/>
                <a:cs typeface="Trebuchet MS"/>
              </a:rPr>
              <a:t>groups</a:t>
            </a:r>
            <a:endParaRPr sz="2400">
              <a:latin typeface="Trebuchet MS"/>
              <a:cs typeface="Trebuchet MS"/>
            </a:endParaRPr>
          </a:p>
          <a:p>
            <a:pPr marL="379571" indent="-301466">
              <a:spcBef>
                <a:spcPts val="420"/>
              </a:spcBef>
              <a:buAutoNum type="arabicPeriod"/>
              <a:tabLst>
                <a:tab pos="380048" algn="l"/>
              </a:tabLst>
            </a:pPr>
            <a:r>
              <a:rPr sz="2400" spc="-19" dirty="0">
                <a:latin typeface="Trebuchet MS"/>
                <a:cs typeface="Trebuchet MS"/>
              </a:rPr>
              <a:t>Non </a:t>
            </a:r>
            <a:r>
              <a:rPr sz="2400" spc="-161" dirty="0">
                <a:latin typeface="Trebuchet MS"/>
                <a:cs typeface="Trebuchet MS"/>
              </a:rPr>
              <a:t>polar,</a:t>
            </a:r>
            <a:r>
              <a:rPr sz="2400" spc="-344" dirty="0">
                <a:latin typeface="Trebuchet MS"/>
                <a:cs typeface="Trebuchet MS"/>
              </a:rPr>
              <a:t> </a:t>
            </a:r>
            <a:r>
              <a:rPr sz="2400" spc="-127" dirty="0">
                <a:latin typeface="Trebuchet MS"/>
                <a:cs typeface="Trebuchet MS"/>
              </a:rPr>
              <a:t>aliphatic</a:t>
            </a:r>
            <a:endParaRPr sz="2400">
              <a:latin typeface="Trebuchet MS"/>
              <a:cs typeface="Trebuchet MS"/>
            </a:endParaRPr>
          </a:p>
          <a:p>
            <a:pPr marL="310991" indent="-301466">
              <a:spcBef>
                <a:spcPts val="458"/>
              </a:spcBef>
              <a:buAutoNum type="arabicPeriod"/>
              <a:tabLst>
                <a:tab pos="311468" algn="l"/>
              </a:tabLst>
            </a:pPr>
            <a:r>
              <a:rPr sz="2400" spc="-109" dirty="0">
                <a:latin typeface="Trebuchet MS"/>
                <a:cs typeface="Trebuchet MS"/>
              </a:rPr>
              <a:t>Aromatic</a:t>
            </a:r>
            <a:endParaRPr sz="2400">
              <a:latin typeface="Trebuchet MS"/>
              <a:cs typeface="Trebuchet MS"/>
            </a:endParaRPr>
          </a:p>
          <a:p>
            <a:pPr marL="310991" indent="-301466">
              <a:spcBef>
                <a:spcPts val="469"/>
              </a:spcBef>
              <a:buAutoNum type="arabicPeriod"/>
              <a:tabLst>
                <a:tab pos="311468" algn="l"/>
              </a:tabLst>
            </a:pPr>
            <a:r>
              <a:rPr sz="2400" spc="-172" dirty="0">
                <a:latin typeface="Trebuchet MS"/>
                <a:cs typeface="Trebuchet MS"/>
              </a:rPr>
              <a:t>Polar,</a:t>
            </a:r>
            <a:r>
              <a:rPr sz="2400" spc="-188" dirty="0">
                <a:latin typeface="Trebuchet MS"/>
                <a:cs typeface="Trebuchet MS"/>
              </a:rPr>
              <a:t> </a:t>
            </a:r>
            <a:r>
              <a:rPr sz="2400" spc="-98" dirty="0">
                <a:latin typeface="Trebuchet MS"/>
                <a:cs typeface="Trebuchet MS"/>
              </a:rPr>
              <a:t>uncharged</a:t>
            </a:r>
            <a:endParaRPr sz="2400">
              <a:latin typeface="Trebuchet MS"/>
              <a:cs typeface="Trebuchet MS"/>
            </a:endParaRPr>
          </a:p>
          <a:p>
            <a:pPr marL="310991" indent="-301466">
              <a:spcBef>
                <a:spcPts val="461"/>
              </a:spcBef>
              <a:buAutoNum type="arabicPeriod"/>
              <a:tabLst>
                <a:tab pos="311468" algn="l"/>
              </a:tabLst>
            </a:pPr>
            <a:r>
              <a:rPr sz="2400" spc="-113" dirty="0">
                <a:latin typeface="Trebuchet MS"/>
                <a:cs typeface="Trebuchet MS"/>
              </a:rPr>
              <a:t>Positively </a:t>
            </a:r>
            <a:r>
              <a:rPr sz="2400" spc="-109" dirty="0">
                <a:latin typeface="Trebuchet MS"/>
                <a:cs typeface="Trebuchet MS"/>
              </a:rPr>
              <a:t>Charged</a:t>
            </a:r>
            <a:r>
              <a:rPr sz="2400" spc="-24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(Basic)</a:t>
            </a:r>
            <a:endParaRPr sz="2400">
              <a:latin typeface="Trebuchet MS"/>
              <a:cs typeface="Trebuchet MS"/>
            </a:endParaRPr>
          </a:p>
          <a:p>
            <a:pPr marL="310991" indent="-301466">
              <a:spcBef>
                <a:spcPts val="458"/>
              </a:spcBef>
              <a:buAutoNum type="arabicPeriod"/>
              <a:tabLst>
                <a:tab pos="311468" algn="l"/>
              </a:tabLst>
            </a:pPr>
            <a:r>
              <a:rPr sz="2400" spc="-113" dirty="0">
                <a:latin typeface="Trebuchet MS"/>
                <a:cs typeface="Trebuchet MS"/>
              </a:rPr>
              <a:t>Negatively </a:t>
            </a:r>
            <a:r>
              <a:rPr sz="2400" spc="-109" dirty="0">
                <a:latin typeface="Trebuchet MS"/>
                <a:cs typeface="Trebuchet MS"/>
              </a:rPr>
              <a:t>Charged</a:t>
            </a:r>
            <a:r>
              <a:rPr sz="2400" spc="-251" dirty="0">
                <a:latin typeface="Trebuchet MS"/>
                <a:cs typeface="Trebuchet MS"/>
              </a:rPr>
              <a:t> </a:t>
            </a:r>
            <a:r>
              <a:rPr sz="2400" spc="-135" dirty="0">
                <a:latin typeface="Trebuchet MS"/>
                <a:cs typeface="Trebuchet MS"/>
              </a:rPr>
              <a:t>(Acidic)</a:t>
            </a:r>
            <a:endParaRPr sz="2400">
              <a:latin typeface="Trebuchet MS"/>
              <a:cs typeface="Trebuchet MS"/>
            </a:endParaRPr>
          </a:p>
          <a:p>
            <a:pPr marL="9525" marR="3810">
              <a:lnSpc>
                <a:spcPts val="2595"/>
              </a:lnSpc>
              <a:spcBef>
                <a:spcPts val="795"/>
              </a:spcBef>
              <a:tabLst>
                <a:tab pos="594360" algn="l"/>
                <a:tab pos="1173956" algn="l"/>
                <a:tab pos="2040731" algn="l"/>
                <a:tab pos="2459831" algn="l"/>
                <a:tab pos="3408045" algn="l"/>
                <a:tab pos="4197668" algn="l"/>
                <a:tab pos="5103019" algn="l"/>
                <a:tab pos="5854065" algn="l"/>
                <a:tab pos="6273641" algn="l"/>
                <a:tab pos="6853238" algn="l"/>
              </a:tabLst>
            </a:pPr>
            <a:r>
              <a:rPr sz="2400" spc="-98" dirty="0">
                <a:latin typeface="Trebuchet MS"/>
                <a:cs typeface="Trebuchet MS"/>
              </a:rPr>
              <a:t>Put	</a:t>
            </a:r>
            <a:r>
              <a:rPr sz="2400" spc="-105" dirty="0">
                <a:latin typeface="Trebuchet MS"/>
                <a:cs typeface="Trebuchet MS"/>
              </a:rPr>
              <a:t>the	</a:t>
            </a:r>
            <a:r>
              <a:rPr sz="2400" spc="-94" dirty="0">
                <a:latin typeface="Trebuchet MS"/>
                <a:cs typeface="Trebuchet MS"/>
              </a:rPr>
              <a:t>nam</a:t>
            </a:r>
            <a:r>
              <a:rPr sz="2400" spc="-79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90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79" dirty="0">
                <a:latin typeface="Trebuchet MS"/>
                <a:cs typeface="Trebuchet MS"/>
              </a:rPr>
              <a:t>amino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105" dirty="0">
                <a:latin typeface="Trebuchet MS"/>
                <a:cs typeface="Trebuchet MS"/>
              </a:rPr>
              <a:t>acids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53" dirty="0">
                <a:latin typeface="Trebuchet MS"/>
                <a:cs typeface="Trebuchet MS"/>
              </a:rPr>
              <a:t>u</a:t>
            </a:r>
            <a:r>
              <a:rPr sz="2400" spc="-41" dirty="0">
                <a:latin typeface="Trebuchet MS"/>
                <a:cs typeface="Trebuchet MS"/>
              </a:rPr>
              <a:t>n</a:t>
            </a:r>
            <a:r>
              <a:rPr sz="2400" spc="-109" dirty="0">
                <a:latin typeface="Trebuchet MS"/>
                <a:cs typeface="Trebuchet MS"/>
              </a:rPr>
              <a:t>de</a:t>
            </a:r>
            <a:r>
              <a:rPr sz="2400" spc="-75" dirty="0">
                <a:latin typeface="Trebuchet MS"/>
                <a:cs typeface="Trebuchet MS"/>
              </a:rPr>
              <a:t>r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135" dirty="0">
                <a:latin typeface="Trebuchet MS"/>
                <a:cs typeface="Trebuchet MS"/>
              </a:rPr>
              <a:t>ea</a:t>
            </a:r>
            <a:r>
              <a:rPr sz="2400" spc="-139" dirty="0">
                <a:latin typeface="Trebuchet MS"/>
                <a:cs typeface="Trebuchet MS"/>
              </a:rPr>
              <a:t>c</a:t>
            </a:r>
            <a:r>
              <a:rPr sz="2400" spc="-49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90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71" dirty="0">
                <a:latin typeface="Trebuchet MS"/>
                <a:cs typeface="Trebuchet MS"/>
              </a:rPr>
              <a:t>ab</a:t>
            </a:r>
            <a:r>
              <a:rPr sz="2400" spc="-79" dirty="0">
                <a:latin typeface="Trebuchet MS"/>
                <a:cs typeface="Trebuchet MS"/>
              </a:rPr>
              <a:t>o</a:t>
            </a:r>
            <a:r>
              <a:rPr sz="2400" spc="-116" dirty="0">
                <a:latin typeface="Trebuchet MS"/>
                <a:cs typeface="Trebuchet MS"/>
              </a:rPr>
              <a:t>v</a:t>
            </a:r>
            <a:r>
              <a:rPr sz="2400" spc="-83" dirty="0">
                <a:latin typeface="Trebuchet MS"/>
                <a:cs typeface="Trebuchet MS"/>
              </a:rPr>
              <a:t>e  </a:t>
            </a:r>
            <a:r>
              <a:rPr sz="2400" spc="-120" dirty="0">
                <a:latin typeface="Trebuchet MS"/>
                <a:cs typeface="Trebuchet MS"/>
              </a:rPr>
              <a:t>classes.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8032" y="5661822"/>
            <a:ext cx="2281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568"/>
              </a:lnSpc>
            </a:pPr>
            <a:fld id="{81D60167-4931-47E6-BA6A-407CBD079E47}" type="slidenum"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pPr marL="19050">
                <a:lnSpc>
                  <a:spcPts val="1568"/>
                </a:lnSpc>
              </a:pPr>
              <a:t>19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497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2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1991208"/>
            <a:ext cx="8921858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05"/>
              </a:spcBef>
              <a:buAutoNum type="arabicPeriod" startAt="6"/>
              <a:tabLst>
                <a:tab pos="344170" algn="l"/>
                <a:tab pos="8863330" algn="l"/>
              </a:tabLst>
            </a:pPr>
            <a:r>
              <a:rPr lang="en-US" sz="2000" b="1" dirty="0" smtClean="0">
                <a:latin typeface="Times New Roman"/>
                <a:cs typeface="Times New Roman"/>
              </a:rPr>
              <a:t>Recognize </a:t>
            </a:r>
            <a:r>
              <a:rPr lang="en-US" sz="2000" b="1" dirty="0">
                <a:latin typeface="Times New Roman"/>
                <a:cs typeface="Times New Roman"/>
              </a:rPr>
              <a:t>and draw the </a:t>
            </a:r>
            <a:r>
              <a:rPr lang="en-US" sz="2000" b="1" spc="-5" dirty="0" smtClean="0">
                <a:latin typeface="Times New Roman"/>
                <a:cs typeface="Times New Roman"/>
              </a:rPr>
              <a:t>generalized </a:t>
            </a:r>
            <a:r>
              <a:rPr lang="en-US" sz="2000" b="1" dirty="0">
                <a:latin typeface="Times New Roman"/>
                <a:cs typeface="Times New Roman"/>
              </a:rPr>
              <a:t>structure of an</a:t>
            </a:r>
            <a:r>
              <a:rPr lang="en-US" sz="2000" b="1" spc="-30" dirty="0">
                <a:latin typeface="Times New Roman"/>
                <a:cs typeface="Times New Roman"/>
              </a:rPr>
              <a:t> </a:t>
            </a:r>
            <a:r>
              <a:rPr lang="en-US" sz="2000" b="1" spc="-5" dirty="0">
                <a:latin typeface="Times New Roman"/>
                <a:cs typeface="Times New Roman"/>
              </a:rPr>
              <a:t>amino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acid        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LO 1.6) </a:t>
            </a:r>
          </a:p>
          <a:p>
            <a:pPr marL="12700">
              <a:spcBef>
                <a:spcPts val="105"/>
              </a:spcBef>
              <a:buAutoNum type="arabicPeriod" startAt="6"/>
              <a:tabLst>
                <a:tab pos="344170" algn="l"/>
                <a:tab pos="8863330" algn="l"/>
              </a:tabLst>
            </a:pPr>
            <a:endParaRPr lang="en-US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05"/>
              </a:spcBef>
              <a:buAutoNum type="arabicPeriod" startAt="6"/>
              <a:tabLst>
                <a:tab pos="344170" algn="l"/>
                <a:tab pos="8863330" algn="l"/>
              </a:tabLst>
            </a:pPr>
            <a:r>
              <a:rPr lang="en-US" sz="2000" b="1" spc="-5" dirty="0" smtClean="0">
                <a:latin typeface="Times New Roman"/>
                <a:cs typeface="Times New Roman"/>
              </a:rPr>
              <a:t>Classify </a:t>
            </a:r>
            <a:r>
              <a:rPr lang="en-US" sz="2000" b="1" spc="-5" dirty="0">
                <a:latin typeface="Times New Roman"/>
                <a:cs typeface="Times New Roman"/>
              </a:rPr>
              <a:t>amino acids according </a:t>
            </a:r>
            <a:r>
              <a:rPr lang="en-US" sz="2000" b="1" dirty="0">
                <a:latin typeface="Times New Roman"/>
                <a:cs typeface="Times New Roman"/>
              </a:rPr>
              <a:t>to the </a:t>
            </a:r>
            <a:r>
              <a:rPr lang="en-US" sz="2000" b="1" spc="-5" dirty="0">
                <a:latin typeface="Times New Roman"/>
                <a:cs typeface="Times New Roman"/>
              </a:rPr>
              <a:t>properties </a:t>
            </a:r>
            <a:r>
              <a:rPr lang="en-US" sz="2000" b="1" dirty="0">
                <a:latin typeface="Times New Roman"/>
                <a:cs typeface="Times New Roman"/>
              </a:rPr>
              <a:t>of their </a:t>
            </a:r>
            <a:r>
              <a:rPr lang="en-US" sz="2000" b="1" spc="-5" dirty="0">
                <a:latin typeface="Times New Roman"/>
                <a:cs typeface="Times New Roman"/>
              </a:rPr>
              <a:t>side chains. 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(LO  1.7)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  <a:buFont typeface="Times New Roman"/>
              <a:buAutoNum type="arabicPeriod" startAt="6"/>
            </a:pPr>
            <a:endParaRPr lang="en-US" sz="2000" b="1" dirty="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  <a:buAutoNum type="arabicPeriod" startAt="6"/>
              <a:tabLst>
                <a:tab pos="344170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Explain </a:t>
            </a:r>
            <a:r>
              <a:rPr lang="en-US" sz="2000" b="1" spc="5" dirty="0">
                <a:latin typeface="Times New Roman"/>
                <a:cs typeface="Times New Roman"/>
              </a:rPr>
              <a:t>how </a:t>
            </a:r>
            <a:r>
              <a:rPr lang="en-US" sz="2000" b="1" dirty="0">
                <a:latin typeface="Times New Roman"/>
                <a:cs typeface="Times New Roman"/>
              </a:rPr>
              <a:t>the </a:t>
            </a:r>
            <a:r>
              <a:rPr lang="en-US" sz="2000" b="1" spc="-10" dirty="0">
                <a:latin typeface="Times New Roman"/>
                <a:cs typeface="Times New Roman"/>
              </a:rPr>
              <a:t>charges </a:t>
            </a:r>
            <a:r>
              <a:rPr lang="en-US" sz="2000" b="1" dirty="0">
                <a:latin typeface="Times New Roman"/>
                <a:cs typeface="Times New Roman"/>
              </a:rPr>
              <a:t>on </a:t>
            </a:r>
            <a:r>
              <a:rPr lang="en-US" sz="2000" b="1" spc="-5" dirty="0">
                <a:latin typeface="Times New Roman"/>
                <a:cs typeface="Times New Roman"/>
              </a:rPr>
              <a:t>amino acids are </a:t>
            </a:r>
            <a:r>
              <a:rPr lang="en-US" sz="2000" b="1" spc="-10" dirty="0">
                <a:latin typeface="Times New Roman"/>
                <a:cs typeface="Times New Roman"/>
              </a:rPr>
              <a:t>affected </a:t>
            </a:r>
            <a:r>
              <a:rPr lang="en-US" sz="2000" b="1" dirty="0">
                <a:latin typeface="Times New Roman"/>
                <a:cs typeface="Times New Roman"/>
              </a:rPr>
              <a:t>by </a:t>
            </a:r>
            <a:r>
              <a:rPr lang="en-US" sz="2000" b="1" dirty="0" err="1">
                <a:latin typeface="Times New Roman"/>
                <a:cs typeface="Times New Roman"/>
              </a:rPr>
              <a:t>pH</a:t>
            </a:r>
            <a:r>
              <a:rPr lang="en-US" sz="2000" b="1" dirty="0" err="1" smtClean="0">
                <a:latin typeface="Times New Roman"/>
                <a:cs typeface="Times New Roman"/>
              </a:rPr>
              <a:t>.</a:t>
            </a:r>
            <a:r>
              <a:rPr lang="en-US" sz="2000" b="1" dirty="0" smtClean="0">
                <a:latin typeface="Times New Roman"/>
                <a:cs typeface="Times New Roman"/>
              </a:rPr>
              <a:t>               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(LO</a:t>
            </a:r>
            <a:r>
              <a:rPr lang="en-US" sz="20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1.8)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  <a:buFont typeface="Times New Roman"/>
              <a:buAutoNum type="arabicPeriod" startAt="6"/>
            </a:pPr>
            <a:endParaRPr lang="en-US" sz="2000" b="1" dirty="0">
              <a:latin typeface="Times New Roman"/>
              <a:cs typeface="Times New Roman"/>
            </a:endParaRPr>
          </a:p>
          <a:p>
            <a:pPr marL="344170" indent="-331470">
              <a:buAutoNum type="arabicPeriod" startAt="6"/>
              <a:tabLst>
                <a:tab pos="344805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Show </a:t>
            </a:r>
            <a:r>
              <a:rPr lang="en-US" sz="2000" b="1" spc="5" dirty="0">
                <a:latin typeface="Times New Roman"/>
                <a:cs typeface="Times New Roman"/>
              </a:rPr>
              <a:t>how </a:t>
            </a:r>
            <a:r>
              <a:rPr lang="en-US" sz="2000" b="1" dirty="0">
                <a:latin typeface="Times New Roman"/>
                <a:cs typeface="Times New Roman"/>
              </a:rPr>
              <a:t>a peptide bond is </a:t>
            </a:r>
            <a:r>
              <a:rPr lang="en-US" sz="2000" b="1" spc="-5" dirty="0">
                <a:latin typeface="Times New Roman"/>
                <a:cs typeface="Times New Roman"/>
              </a:rPr>
              <a:t>formed </a:t>
            </a:r>
            <a:r>
              <a:rPr lang="en-US" sz="2000" b="1" dirty="0">
                <a:latin typeface="Times New Roman"/>
                <a:cs typeface="Times New Roman"/>
              </a:rPr>
              <a:t>and </a:t>
            </a:r>
            <a:r>
              <a:rPr lang="en-US" sz="2000" b="1" spc="-5" dirty="0">
                <a:latin typeface="Times New Roman"/>
                <a:cs typeface="Times New Roman"/>
              </a:rPr>
              <a:t>list its </a:t>
            </a:r>
            <a:r>
              <a:rPr lang="en-US" sz="2000" b="1" dirty="0">
                <a:latin typeface="Times New Roman"/>
                <a:cs typeface="Times New Roman"/>
              </a:rPr>
              <a:t>key </a:t>
            </a:r>
            <a:r>
              <a:rPr lang="en-US" sz="2000" b="1" spc="-5" dirty="0">
                <a:latin typeface="Times New Roman"/>
                <a:cs typeface="Times New Roman"/>
              </a:rPr>
              <a:t>features</a:t>
            </a:r>
            <a:r>
              <a:rPr lang="en-US" sz="2000" b="1" spc="-5" dirty="0" smtClean="0">
                <a:latin typeface="Times New Roman"/>
                <a:cs typeface="Times New Roman"/>
              </a:rPr>
              <a:t>.            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(LO</a:t>
            </a:r>
            <a:r>
              <a:rPr lang="en-US" sz="20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1.9)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  <a:buFont typeface="Times New Roman"/>
              <a:buAutoNum type="arabicPeriod" startAt="6"/>
            </a:pPr>
            <a:endParaRPr lang="en-US" sz="2000" b="1" dirty="0">
              <a:latin typeface="Times New Roman"/>
              <a:cs typeface="Times New Roman"/>
            </a:endParaRPr>
          </a:p>
          <a:p>
            <a:pPr marL="507365" indent="-494665">
              <a:buAutoNum type="arabicPeriod" startAt="6"/>
              <a:tabLst>
                <a:tab pos="508000" algn="l"/>
                <a:tab pos="9379585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Explain </a:t>
            </a:r>
            <a:r>
              <a:rPr lang="en-US" sz="2000" b="1" spc="5" dirty="0">
                <a:latin typeface="Times New Roman"/>
                <a:cs typeface="Times New Roman"/>
              </a:rPr>
              <a:t>how </a:t>
            </a:r>
            <a:r>
              <a:rPr lang="en-US" sz="2000" b="1" spc="-5" dirty="0">
                <a:latin typeface="Times New Roman"/>
                <a:cs typeface="Times New Roman"/>
              </a:rPr>
              <a:t>amino acid </a:t>
            </a:r>
            <a:r>
              <a:rPr lang="en-US" sz="2000" b="1" spc="-10" dirty="0">
                <a:latin typeface="Times New Roman"/>
                <a:cs typeface="Times New Roman"/>
              </a:rPr>
              <a:t>charge </a:t>
            </a:r>
            <a:r>
              <a:rPr lang="en-US" sz="2000" b="1" spc="-5" dirty="0">
                <a:latin typeface="Times New Roman"/>
                <a:cs typeface="Times New Roman"/>
              </a:rPr>
              <a:t>can </a:t>
            </a:r>
            <a:r>
              <a:rPr lang="en-US" sz="2000" b="1" dirty="0">
                <a:latin typeface="Times New Roman"/>
                <a:cs typeface="Times New Roman"/>
              </a:rPr>
              <a:t>influence the</a:t>
            </a:r>
            <a:r>
              <a:rPr lang="en-US" sz="2000" b="1" spc="30" dirty="0"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latin typeface="Times New Roman"/>
                <a:cs typeface="Times New Roman"/>
              </a:rPr>
              <a:t>isoelectric</a:t>
            </a:r>
            <a:r>
              <a:rPr lang="en-US" sz="2000" b="1" spc="10" dirty="0" smtClean="0">
                <a:latin typeface="Times New Roman"/>
                <a:cs typeface="Times New Roman"/>
              </a:rPr>
              <a:t> </a:t>
            </a:r>
          </a:p>
          <a:p>
            <a:pPr marL="12700">
              <a:tabLst>
                <a:tab pos="508000" algn="l"/>
                <a:tab pos="9379585" algn="l"/>
              </a:tabLst>
            </a:pPr>
            <a:r>
              <a:rPr lang="en-US" sz="2000" b="1" spc="10" dirty="0">
                <a:latin typeface="Times New Roman"/>
                <a:cs typeface="Times New Roman"/>
              </a:rPr>
              <a:t> </a:t>
            </a:r>
            <a:r>
              <a:rPr lang="en-US" sz="2000" b="1" spc="10" dirty="0" smtClean="0">
                <a:latin typeface="Times New Roman"/>
                <a:cs typeface="Times New Roman"/>
              </a:rPr>
              <a:t>        </a:t>
            </a:r>
            <a:r>
              <a:rPr lang="en-US" sz="2000" b="1" dirty="0" smtClean="0">
                <a:latin typeface="Times New Roman"/>
                <a:cs typeface="Times New Roman"/>
              </a:rPr>
              <a:t>point of a protein                                                                                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(LO</a:t>
            </a:r>
            <a:r>
              <a:rPr lang="en-US" sz="20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1.10)</a:t>
            </a:r>
            <a:endParaRPr lang="en-US" sz="2000" b="1" dirty="0">
              <a:latin typeface="Times New Roman"/>
              <a:cs typeface="Times New Roman"/>
            </a:endParaRPr>
          </a:p>
          <a:p>
            <a:pPr marL="12700">
              <a:tabLst>
                <a:tab pos="508000" algn="l"/>
                <a:tab pos="9379585" algn="l"/>
              </a:tabLst>
            </a:pPr>
            <a:r>
              <a:rPr lang="en-US" sz="2000" b="1" dirty="0">
                <a:latin typeface="Times New Roman"/>
                <a:cs typeface="Times New Roman"/>
              </a:rPr>
              <a:t>	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9130" y="996948"/>
            <a:ext cx="4501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cs typeface="Liberation Sans Narrow"/>
              </a:rPr>
              <a:t>Lecture 2 Learning</a:t>
            </a:r>
            <a:r>
              <a:rPr lang="en-US" sz="2800" b="1" spc="-55" dirty="0">
                <a:solidFill>
                  <a:srgbClr val="002060"/>
                </a:solidFill>
                <a:cs typeface="Liberation Sans Narrow"/>
              </a:rPr>
              <a:t> </a:t>
            </a:r>
            <a:r>
              <a:rPr lang="en-US" sz="2800" b="1" spc="-5" dirty="0">
                <a:solidFill>
                  <a:srgbClr val="002060"/>
                </a:solidFill>
                <a:cs typeface="Liberation Sans Narrow"/>
              </a:rPr>
              <a:t>Outcomes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041760"/>
            <a:ext cx="6590348" cy="500137"/>
          </a:xfrm>
          <a:prstGeom prst="rect">
            <a:avLst/>
          </a:prstGeom>
          <a:ln w="9525">
            <a:solidFill>
              <a:srgbClr val="006FC0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marL="1429" algn="ctr">
              <a:lnSpc>
                <a:spcPts val="3945"/>
              </a:lnSpc>
            </a:pPr>
            <a:r>
              <a:rPr sz="3600" spc="-8" dirty="0">
                <a:solidFill>
                  <a:srgbClr val="000000"/>
                </a:solidFill>
                <a:latin typeface="Liberation Sans Narrow"/>
                <a:cs typeface="Liberation Sans Narrow"/>
              </a:rPr>
              <a:t>Questions</a:t>
            </a:r>
            <a:endParaRPr sz="3600">
              <a:latin typeface="Liberation Sans Narrow"/>
              <a:cs typeface="Liberation Sans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8032" y="5661822"/>
            <a:ext cx="2281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568"/>
              </a:lnSpc>
            </a:pPr>
            <a:fld id="{81D60167-4931-47E6-BA6A-407CBD079E47}" type="slidenum"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pPr marL="19050">
                <a:lnSpc>
                  <a:spcPts val="1568"/>
                </a:lnSpc>
              </a:pPr>
              <a:t>20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497" y="5665112"/>
            <a:ext cx="2189798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466"/>
              </a:lnSpc>
            </a:pPr>
            <a:r>
              <a:rPr sz="1238" i="1" spc="-34" dirty="0">
                <a:solidFill>
                  <a:srgbClr val="888888"/>
                </a:solidFill>
                <a:latin typeface="Arial"/>
                <a:cs typeface="Arial"/>
              </a:rPr>
              <a:t>MGD </a:t>
            </a:r>
            <a:r>
              <a:rPr sz="1238" i="1" spc="-23" dirty="0">
                <a:solidFill>
                  <a:srgbClr val="888888"/>
                </a:solidFill>
                <a:latin typeface="Arial"/>
                <a:cs typeface="Arial"/>
              </a:rPr>
              <a:t>2018/ </a:t>
            </a:r>
            <a:r>
              <a:rPr sz="1238" i="1" spc="-26" dirty="0">
                <a:solidFill>
                  <a:srgbClr val="888888"/>
                </a:solidFill>
                <a:latin typeface="Arial"/>
                <a:cs typeface="Arial"/>
              </a:rPr>
              <a:t>DR.</a:t>
            </a:r>
            <a:r>
              <a:rPr sz="1238" i="1" spc="-6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38" i="1" spc="-30" dirty="0">
                <a:solidFill>
                  <a:srgbClr val="888888"/>
                </a:solidFill>
                <a:latin typeface="Arial"/>
                <a:cs typeface="Arial"/>
              </a:rPr>
              <a:t>AL-BARQAAWI</a:t>
            </a:r>
            <a:endParaRPr sz="1238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859" y="2057400"/>
            <a:ext cx="7734300" cy="328237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2647"/>
              </a:lnSpc>
            </a:pPr>
            <a:r>
              <a:rPr sz="2400" spc="-127" dirty="0">
                <a:latin typeface="Trebuchet MS"/>
                <a:cs typeface="Trebuchet MS"/>
              </a:rPr>
              <a:t>Q2/</a:t>
            </a:r>
            <a:r>
              <a:rPr sz="2400" spc="-188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draw</a:t>
            </a:r>
            <a:r>
              <a:rPr sz="2400" spc="-184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4" dirty="0">
                <a:latin typeface="Trebuchet MS"/>
                <a:cs typeface="Trebuchet MS"/>
              </a:rPr>
              <a:t> </a:t>
            </a:r>
            <a:r>
              <a:rPr sz="2400" spc="-109" dirty="0">
                <a:latin typeface="Trebuchet MS"/>
                <a:cs typeface="Trebuchet MS"/>
              </a:rPr>
              <a:t>ionization</a:t>
            </a:r>
            <a:r>
              <a:rPr sz="2400" spc="-161" dirty="0">
                <a:latin typeface="Trebuchet MS"/>
                <a:cs typeface="Trebuchet MS"/>
              </a:rPr>
              <a:t> </a:t>
            </a:r>
            <a:r>
              <a:rPr sz="2400" spc="-116" dirty="0">
                <a:latin typeface="Trebuchet MS"/>
                <a:cs typeface="Trebuchet MS"/>
              </a:rPr>
              <a:t>states</a:t>
            </a:r>
            <a:r>
              <a:rPr sz="2400" spc="-191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of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83" dirty="0">
                <a:latin typeface="Trebuchet MS"/>
                <a:cs typeface="Trebuchet MS"/>
              </a:rPr>
              <a:t>amino</a:t>
            </a:r>
            <a:r>
              <a:rPr sz="2400" spc="-176" dirty="0">
                <a:latin typeface="Trebuchet MS"/>
                <a:cs typeface="Trebuchet MS"/>
              </a:rPr>
              <a:t> </a:t>
            </a:r>
            <a:r>
              <a:rPr sz="2400" spc="-131" dirty="0">
                <a:latin typeface="Trebuchet MS"/>
                <a:cs typeface="Trebuchet MS"/>
              </a:rPr>
              <a:t>acids:</a:t>
            </a:r>
            <a:endParaRPr sz="2400">
              <a:latin typeface="Trebuchet MS"/>
              <a:cs typeface="Trebuchet MS"/>
            </a:endParaRPr>
          </a:p>
          <a:p>
            <a:pPr marL="240030" indent="-171450">
              <a:spcBef>
                <a:spcPts val="458"/>
              </a:spcBef>
              <a:buFont typeface="Arial"/>
              <a:buChar char="•"/>
              <a:tabLst>
                <a:tab pos="240506" algn="l"/>
              </a:tabLst>
            </a:pPr>
            <a:r>
              <a:rPr sz="2400" spc="-120" dirty="0">
                <a:latin typeface="Trebuchet MS"/>
                <a:cs typeface="Trebuchet MS"/>
              </a:rPr>
              <a:t>Cysteine</a:t>
            </a:r>
            <a:endParaRPr sz="2400">
              <a:latin typeface="Trebuchet MS"/>
              <a:cs typeface="Trebuchet MS"/>
            </a:endParaRPr>
          </a:p>
          <a:p>
            <a:pPr marL="240030" indent="-171450">
              <a:spcBef>
                <a:spcPts val="469"/>
              </a:spcBef>
              <a:buFont typeface="Arial"/>
              <a:buChar char="•"/>
              <a:tabLst>
                <a:tab pos="240506" algn="l"/>
              </a:tabLst>
            </a:pPr>
            <a:r>
              <a:rPr sz="2400" spc="-127" dirty="0">
                <a:latin typeface="Trebuchet MS"/>
                <a:cs typeface="Trebuchet MS"/>
              </a:rPr>
              <a:t>Lysine</a:t>
            </a:r>
            <a:endParaRPr sz="2400">
              <a:latin typeface="Trebuchet MS"/>
              <a:cs typeface="Trebuchet MS"/>
            </a:endParaRPr>
          </a:p>
          <a:p>
            <a:pPr marL="240030" indent="-171450">
              <a:spcBef>
                <a:spcPts val="461"/>
              </a:spcBef>
              <a:buFont typeface="Arial"/>
              <a:buChar char="•"/>
              <a:tabLst>
                <a:tab pos="240506" algn="l"/>
              </a:tabLst>
            </a:pPr>
            <a:r>
              <a:rPr sz="2400" spc="-105" dirty="0">
                <a:latin typeface="Trebuchet MS"/>
                <a:cs typeface="Trebuchet MS"/>
              </a:rPr>
              <a:t>Aspartic</a:t>
            </a:r>
            <a:r>
              <a:rPr sz="2400" spc="-165" dirty="0">
                <a:latin typeface="Trebuchet MS"/>
                <a:cs typeface="Trebuchet MS"/>
              </a:rPr>
              <a:t> </a:t>
            </a:r>
            <a:r>
              <a:rPr sz="2400" spc="-124" dirty="0">
                <a:latin typeface="Trebuchet MS"/>
                <a:cs typeface="Trebuchet MS"/>
              </a:rPr>
              <a:t>acid</a:t>
            </a:r>
            <a:endParaRPr sz="2400">
              <a:latin typeface="Trebuchet MS"/>
              <a:cs typeface="Trebuchet MS"/>
            </a:endParaRPr>
          </a:p>
          <a:p>
            <a:pPr marL="240030" indent="-171450">
              <a:spcBef>
                <a:spcPts val="458"/>
              </a:spcBef>
              <a:buFont typeface="Arial"/>
              <a:buChar char="•"/>
              <a:tabLst>
                <a:tab pos="240506" algn="l"/>
              </a:tabLst>
            </a:pPr>
            <a:r>
              <a:rPr sz="2400" spc="-94" dirty="0">
                <a:latin typeface="Trebuchet MS"/>
                <a:cs typeface="Trebuchet MS"/>
              </a:rPr>
              <a:t>Isoleucine</a:t>
            </a:r>
            <a:endParaRPr sz="2400">
              <a:latin typeface="Trebuchet MS"/>
              <a:cs typeface="Trebuchet MS"/>
            </a:endParaRPr>
          </a:p>
          <a:p>
            <a:pPr>
              <a:spcBef>
                <a:spcPts val="38"/>
              </a:spcBef>
            </a:pPr>
            <a:endParaRPr sz="3563">
              <a:latin typeface="Times New Roman"/>
              <a:cs typeface="Times New Roman"/>
            </a:endParaRPr>
          </a:p>
          <a:p>
            <a:pPr marL="68580" marR="64770">
              <a:lnSpc>
                <a:spcPts val="2595"/>
              </a:lnSpc>
              <a:tabLst>
                <a:tab pos="3267075" algn="l"/>
              </a:tabLst>
            </a:pPr>
            <a:r>
              <a:rPr sz="2400" spc="-127" dirty="0">
                <a:latin typeface="Trebuchet MS"/>
                <a:cs typeface="Trebuchet MS"/>
              </a:rPr>
              <a:t>Q3/ </a:t>
            </a:r>
            <a:r>
              <a:rPr sz="2400" spc="-124" dirty="0">
                <a:latin typeface="Trebuchet MS"/>
                <a:cs typeface="Trebuchet MS"/>
              </a:rPr>
              <a:t>predict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56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effect</a:t>
            </a:r>
            <a:r>
              <a:rPr sz="2400" spc="-109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of	</a:t>
            </a:r>
            <a:r>
              <a:rPr sz="2400" spc="-105" dirty="0">
                <a:latin typeface="Trebuchet MS"/>
                <a:cs typeface="Trebuchet MS"/>
              </a:rPr>
              <a:t>the </a:t>
            </a:r>
            <a:r>
              <a:rPr sz="2400" spc="-98" dirty="0">
                <a:latin typeface="Trebuchet MS"/>
                <a:cs typeface="Trebuchet MS"/>
              </a:rPr>
              <a:t>mutation </a:t>
            </a:r>
            <a:r>
              <a:rPr sz="2400" spc="-90" dirty="0">
                <a:latin typeface="Trebuchet MS"/>
                <a:cs typeface="Trebuchet MS"/>
              </a:rPr>
              <a:t>of </a:t>
            </a:r>
            <a:r>
              <a:rPr sz="2400" spc="-79" dirty="0">
                <a:latin typeface="Trebuchet MS"/>
                <a:cs typeface="Trebuchet MS"/>
              </a:rPr>
              <a:t>amino </a:t>
            </a:r>
            <a:r>
              <a:rPr sz="2400" spc="-124" dirty="0">
                <a:latin typeface="Trebuchet MS"/>
                <a:cs typeface="Trebuchet MS"/>
              </a:rPr>
              <a:t>acid</a:t>
            </a:r>
            <a:r>
              <a:rPr sz="2400" spc="-176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alanine  </a:t>
            </a:r>
            <a:r>
              <a:rPr sz="2400" spc="-101" dirty="0">
                <a:latin typeface="Trebuchet MS"/>
                <a:cs typeface="Trebuchet MS"/>
              </a:rPr>
              <a:t>to</a:t>
            </a:r>
            <a:r>
              <a:rPr sz="2400" spc="-176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glutamic</a:t>
            </a:r>
            <a:r>
              <a:rPr sz="2400" spc="-158" dirty="0">
                <a:latin typeface="Trebuchet MS"/>
                <a:cs typeface="Trebuchet MS"/>
              </a:rPr>
              <a:t> </a:t>
            </a:r>
            <a:r>
              <a:rPr sz="2400" spc="-153" dirty="0">
                <a:latin typeface="Trebuchet MS"/>
                <a:cs typeface="Trebuchet MS"/>
              </a:rPr>
              <a:t>acid,</a:t>
            </a:r>
            <a:r>
              <a:rPr sz="2400" spc="-188" dirty="0">
                <a:latin typeface="Trebuchet MS"/>
                <a:cs typeface="Trebuchet MS"/>
              </a:rPr>
              <a:t> </a:t>
            </a:r>
            <a:r>
              <a:rPr sz="2400" spc="-94" dirty="0">
                <a:latin typeface="Trebuchet MS"/>
                <a:cs typeface="Trebuchet MS"/>
              </a:rPr>
              <a:t>in</a:t>
            </a:r>
            <a:r>
              <a:rPr sz="2400" spc="-169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protein</a:t>
            </a:r>
            <a:r>
              <a:rPr sz="2400" spc="-184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albumin,</a:t>
            </a:r>
            <a:r>
              <a:rPr sz="2400" spc="-153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regarding</a:t>
            </a:r>
            <a:r>
              <a:rPr sz="2400" spc="-169" dirty="0">
                <a:latin typeface="Trebuchet MS"/>
                <a:cs typeface="Trebuchet MS"/>
              </a:rPr>
              <a:t> </a:t>
            </a:r>
            <a:r>
              <a:rPr sz="2400" spc="-109" dirty="0">
                <a:latin typeface="Trebuchet MS"/>
                <a:cs typeface="Trebuchet MS"/>
              </a:rPr>
              <a:t>its</a:t>
            </a:r>
            <a:r>
              <a:rPr sz="2400" spc="-172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pI</a:t>
            </a:r>
            <a:endParaRPr sz="24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014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  <p:sp>
        <p:nvSpPr>
          <p:cNvPr id="10" name="object 3"/>
          <p:cNvSpPr txBox="1">
            <a:spLocks/>
          </p:cNvSpPr>
          <p:nvPr/>
        </p:nvSpPr>
        <p:spPr>
          <a:xfrm>
            <a:off x="152400" y="658012"/>
            <a:ext cx="8662585" cy="3321422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9085" indent="-286385" algn="l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pc="-10" dirty="0" smtClean="0"/>
              <a:t>Amino </a:t>
            </a:r>
            <a:r>
              <a:rPr lang="en-US" dirty="0" smtClean="0"/>
              <a:t>acids </a:t>
            </a:r>
            <a:r>
              <a:rPr lang="en-US" b="1" dirty="0" smtClean="0"/>
              <a:t>are the building blocks of</a:t>
            </a:r>
            <a:r>
              <a:rPr lang="en-US" b="1" spc="-5" dirty="0" smtClean="0"/>
              <a:t> </a:t>
            </a:r>
            <a:r>
              <a:rPr lang="en-US" b="1" dirty="0" smtClean="0"/>
              <a:t>proteins.</a:t>
            </a:r>
          </a:p>
          <a:p>
            <a:pPr marL="299085" indent="-286385" algn="l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  <a:tab pos="1256030" algn="l"/>
                <a:tab pos="1876425" algn="l"/>
                <a:tab pos="2428240" algn="l"/>
                <a:tab pos="3716654" algn="l"/>
                <a:tab pos="4724400" algn="l"/>
                <a:tab pos="5598795" algn="l"/>
                <a:tab pos="6303645" algn="l"/>
              </a:tabLst>
            </a:pPr>
            <a:r>
              <a:rPr lang="en-US" dirty="0" smtClean="0"/>
              <a:t>There	are	</a:t>
            </a:r>
            <a:r>
              <a:rPr lang="en-US" spc="-5" dirty="0" smtClean="0"/>
              <a:t>2</a:t>
            </a:r>
            <a:r>
              <a:rPr lang="en-US" dirty="0" smtClean="0"/>
              <a:t>0	di</a:t>
            </a:r>
            <a:r>
              <a:rPr lang="en-US" spc="-55" dirty="0" smtClean="0"/>
              <a:t>f</a:t>
            </a:r>
            <a:r>
              <a:rPr lang="en-US" spc="-10" dirty="0" smtClean="0"/>
              <a:t>f</a:t>
            </a:r>
            <a:r>
              <a:rPr lang="en-US" dirty="0" smtClean="0"/>
              <a:t>erent	</a:t>
            </a:r>
            <a:r>
              <a:rPr lang="en-US" b="1" dirty="0" smtClean="0"/>
              <a:t>a</a:t>
            </a:r>
            <a:r>
              <a:rPr lang="en-US" b="1" spc="-20" dirty="0" smtClean="0"/>
              <a:t>m</a:t>
            </a:r>
            <a:r>
              <a:rPr lang="en-US" b="1" dirty="0" smtClean="0"/>
              <a:t>ino	acids</a:t>
            </a:r>
            <a:r>
              <a:rPr lang="en-US" dirty="0" smtClean="0"/>
              <a:t>	that	are </a:t>
            </a:r>
            <a:r>
              <a:rPr lang="en-US" spc="-5" dirty="0" smtClean="0"/>
              <a:t>commonly </a:t>
            </a:r>
            <a:r>
              <a:rPr lang="en-US" dirty="0" smtClean="0"/>
              <a:t>found in proteins. </a:t>
            </a:r>
            <a:r>
              <a:rPr lang="en-US" spc="-5" dirty="0" smtClean="0"/>
              <a:t>All </a:t>
            </a:r>
            <a:r>
              <a:rPr lang="en-US" dirty="0" smtClean="0"/>
              <a:t>are </a:t>
            </a:r>
            <a:r>
              <a:rPr lang="en-US" b="1" spc="-5" dirty="0" smtClean="0"/>
              <a:t>α-amino</a:t>
            </a:r>
            <a:r>
              <a:rPr lang="en-US" b="1" spc="-135" dirty="0" smtClean="0"/>
              <a:t> </a:t>
            </a:r>
            <a:r>
              <a:rPr lang="en-US" b="1" dirty="0" smtClean="0"/>
              <a:t>acids.</a:t>
            </a:r>
          </a:p>
          <a:p>
            <a:pPr marL="299085" indent="-286385" algn="l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  <a:tab pos="1256030" algn="l"/>
                <a:tab pos="1876425" algn="l"/>
                <a:tab pos="2428240" algn="l"/>
                <a:tab pos="3716654" algn="l"/>
                <a:tab pos="4724400" algn="l"/>
                <a:tab pos="5598795" algn="l"/>
                <a:tab pos="6303645" algn="l"/>
              </a:tabLst>
            </a:pPr>
            <a:r>
              <a:rPr lang="en-US" dirty="0" smtClean="0"/>
              <a:t>They all have a </a:t>
            </a:r>
            <a:r>
              <a:rPr lang="en-US" spc="-5" dirty="0" smtClean="0"/>
              <a:t>similar </a:t>
            </a:r>
            <a:r>
              <a:rPr lang="en-US" dirty="0" smtClean="0"/>
              <a:t>structure: a </a:t>
            </a:r>
            <a:r>
              <a:rPr lang="en-US" spc="5" dirty="0" smtClean="0"/>
              <a:t>c</a:t>
            </a:r>
            <a:r>
              <a:rPr lang="en-US" b="1" spc="5" dirty="0" smtClean="0">
                <a:latin typeface="Times New Roman"/>
                <a:cs typeface="Times New Roman"/>
              </a:rPr>
              <a:t>arboxyl</a:t>
            </a:r>
            <a:r>
              <a:rPr lang="en-US" b="1" spc="575" dirty="0" smtClean="0">
                <a:latin typeface="Times New Roman"/>
                <a:cs typeface="Times New Roman"/>
              </a:rPr>
              <a:t> </a:t>
            </a:r>
            <a:r>
              <a:rPr lang="en-US" b="1" spc="-15" dirty="0" smtClean="0">
                <a:latin typeface="Times New Roman"/>
                <a:cs typeface="Times New Roman"/>
              </a:rPr>
              <a:t>group (</a:t>
            </a:r>
            <a:r>
              <a:rPr lang="en-US" b="1" dirty="0" smtClean="0">
                <a:latin typeface="Times New Roman"/>
                <a:cs typeface="Times New Roman"/>
              </a:rPr>
              <a:t>COO</a:t>
            </a:r>
            <a:r>
              <a:rPr lang="en-US" b="1" baseline="24305" dirty="0" smtClean="0">
                <a:latin typeface="Times New Roman"/>
                <a:cs typeface="Times New Roman"/>
              </a:rPr>
              <a:t>-</a:t>
            </a:r>
            <a:r>
              <a:rPr lang="en-US" b="1" dirty="0"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and an </a:t>
            </a:r>
            <a:r>
              <a:rPr lang="en-US" b="1" dirty="0">
                <a:latin typeface="Times New Roman"/>
                <a:cs typeface="Times New Roman"/>
              </a:rPr>
              <a:t>amino </a:t>
            </a:r>
            <a:r>
              <a:rPr lang="en-US" b="1" spc="-15" dirty="0" smtClean="0">
                <a:latin typeface="Times New Roman"/>
                <a:cs typeface="Times New Roman"/>
              </a:rPr>
              <a:t>group  </a:t>
            </a:r>
            <a:r>
              <a:rPr lang="en-US" b="1" dirty="0">
                <a:latin typeface="Times New Roman"/>
                <a:cs typeface="Times New Roman"/>
              </a:rPr>
              <a:t>(-NH</a:t>
            </a:r>
            <a:r>
              <a:rPr lang="en-US" b="1" baseline="-20833" dirty="0">
                <a:latin typeface="Times New Roman"/>
                <a:cs typeface="Times New Roman"/>
              </a:rPr>
              <a:t>3</a:t>
            </a:r>
            <a:r>
              <a:rPr lang="en-US" b="1" baseline="24305" dirty="0">
                <a:latin typeface="Times New Roman"/>
                <a:cs typeface="Times New Roman"/>
              </a:rPr>
              <a:t>+</a:t>
            </a:r>
            <a:r>
              <a:rPr lang="en-US" b="1" dirty="0"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are  covalently bound to a central carbon </a:t>
            </a:r>
            <a:r>
              <a:rPr lang="en-US" spc="-5" dirty="0">
                <a:latin typeface="Times New Roman"/>
                <a:cs typeface="Times New Roman"/>
              </a:rPr>
              <a:t>atom.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marL="299085" indent="-286385" algn="l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299085" algn="l"/>
                <a:tab pos="299720" algn="l"/>
                <a:tab pos="1256030" algn="l"/>
                <a:tab pos="1876425" algn="l"/>
                <a:tab pos="2428240" algn="l"/>
                <a:tab pos="3716654" algn="l"/>
                <a:tab pos="4724400" algn="l"/>
                <a:tab pos="5598795" algn="l"/>
                <a:tab pos="6303645" algn="l"/>
              </a:tabLst>
            </a:pPr>
            <a:endParaRPr lang="en-US" b="1" spc="-15" dirty="0"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6328" y="5529806"/>
            <a:ext cx="39933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algn="ctr"/>
            <a:r>
              <a:rPr lang="en-US" sz="2800" dirty="0" smtClean="0">
                <a:latin typeface="Times New Roman"/>
                <a:cs typeface="Times New Roman"/>
              </a:rPr>
              <a:t>There </a:t>
            </a:r>
            <a:r>
              <a:rPr lang="en-US" sz="2800" spc="-5" dirty="0">
                <a:latin typeface="Times New Roman"/>
                <a:cs typeface="Times New Roman"/>
              </a:rPr>
              <a:t>are </a:t>
            </a:r>
            <a:r>
              <a:rPr lang="en-US" sz="2800" spc="-10" dirty="0">
                <a:latin typeface="Times New Roman"/>
                <a:cs typeface="Times New Roman"/>
              </a:rPr>
              <a:t>20 different  </a:t>
            </a:r>
            <a:r>
              <a:rPr lang="en-US" sz="2800" dirty="0">
                <a:latin typeface="Times New Roman"/>
                <a:cs typeface="Times New Roman"/>
              </a:rPr>
              <a:t>R </a:t>
            </a:r>
            <a:r>
              <a:rPr lang="en-US" sz="2800" dirty="0" smtClean="0">
                <a:latin typeface="Times New Roman"/>
                <a:cs typeface="Times New Roman"/>
              </a:rPr>
              <a:t>groups.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01139"/>
            <a:ext cx="3074437" cy="2751901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3843580" y="5815024"/>
            <a:ext cx="2340605" cy="20307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39049" y="793842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(LO 1.6)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9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1" y="1131376"/>
            <a:ext cx="865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Cell can only produce </a:t>
            </a:r>
            <a:r>
              <a:rPr lang="en-US" sz="2800" b="1" dirty="0" smtClean="0"/>
              <a:t>L –Stereoisomers Amino </a:t>
            </a:r>
            <a:r>
              <a:rPr lang="en-US" sz="2800" b="1" dirty="0"/>
              <a:t>Acid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616" y="1714850"/>
            <a:ext cx="5340326" cy="28005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1" y="5450479"/>
            <a:ext cx="8650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the cell prefers L- amino acids than D-amino acid?.in contrast with Carbohydrate -D is more prefer?.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976393"/>
            <a:ext cx="8307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Note: </a:t>
            </a:r>
            <a:r>
              <a:rPr lang="en-US" sz="2400" dirty="0" smtClean="0"/>
              <a:t>Classification of Amino acid according to polarity </a:t>
            </a:r>
          </a:p>
          <a:p>
            <a:r>
              <a:rPr lang="en-US" sz="2400" dirty="0" smtClean="0"/>
              <a:t>and Charge is your self learning part.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773246" y="780477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(LO 1.6)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52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162373" y="1060058"/>
            <a:ext cx="67650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1110">
              <a:spcBef>
                <a:spcPts val="880"/>
              </a:spcBef>
            </a:pPr>
            <a:r>
              <a:rPr lang="en-US" sz="2800" b="1" dirty="0">
                <a:solidFill>
                  <a:srgbClr val="002060"/>
                </a:solidFill>
                <a:cs typeface="Liberation Sans Narrow"/>
              </a:rPr>
              <a:t>Acid-Base Behavior of Amino</a:t>
            </a:r>
            <a:r>
              <a:rPr lang="en-US" sz="2800" b="1" spc="-180" dirty="0">
                <a:solidFill>
                  <a:srgbClr val="002060"/>
                </a:solidFill>
                <a:cs typeface="Liberation Sans Narrow"/>
              </a:rPr>
              <a:t> </a:t>
            </a:r>
            <a:r>
              <a:rPr lang="en-US" sz="2800" b="1" spc="-5" dirty="0">
                <a:solidFill>
                  <a:srgbClr val="002060"/>
                </a:solidFill>
                <a:cs typeface="Liberation Sans Narrow"/>
              </a:rPr>
              <a:t>acids</a:t>
            </a:r>
            <a:endParaRPr lang="en-US" sz="2800" dirty="0">
              <a:solidFill>
                <a:srgbClr val="002060"/>
              </a:solidFill>
              <a:cs typeface="Liberation Sans Narro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745" y="1575416"/>
            <a:ext cx="7906328" cy="270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6668" indent="-171450">
              <a:lnSpc>
                <a:spcPct val="120000"/>
              </a:lnSpc>
              <a:spcBef>
                <a:spcPts val="75"/>
              </a:spcBef>
              <a:tabLst>
                <a:tab pos="1830229" algn="l"/>
              </a:tabLst>
            </a:pPr>
            <a:r>
              <a:rPr lang="en-US" spc="-4" dirty="0">
                <a:latin typeface="Times New Roman"/>
                <a:cs typeface="Times New Roman"/>
              </a:rPr>
              <a:t>At low pH an amino acid </a:t>
            </a:r>
            <a:r>
              <a:rPr lang="en-US" dirty="0">
                <a:latin typeface="Times New Roman"/>
                <a:cs typeface="Times New Roman"/>
              </a:rPr>
              <a:t>is </a:t>
            </a:r>
            <a:r>
              <a:rPr lang="en-US" spc="-4" dirty="0">
                <a:latin typeface="Times New Roman"/>
                <a:cs typeface="Times New Roman"/>
              </a:rPr>
              <a:t>in its cationic </a:t>
            </a:r>
            <a:r>
              <a:rPr lang="en-US" dirty="0">
                <a:latin typeface="Times New Roman"/>
                <a:cs typeface="Times New Roman"/>
              </a:rPr>
              <a:t>form </a:t>
            </a:r>
            <a:r>
              <a:rPr lang="en-US" spc="-4" dirty="0">
                <a:latin typeface="Times New Roman"/>
                <a:cs typeface="Times New Roman"/>
              </a:rPr>
              <a:t>with both its amino and </a:t>
            </a:r>
            <a:r>
              <a:rPr lang="en-US" dirty="0">
                <a:latin typeface="Times New Roman"/>
                <a:cs typeface="Times New Roman"/>
              </a:rPr>
              <a:t>carboxyl </a:t>
            </a:r>
            <a:r>
              <a:rPr lang="en-US" spc="-4" dirty="0">
                <a:latin typeface="Times New Roman"/>
                <a:cs typeface="Times New Roman"/>
              </a:rPr>
              <a:t>groups </a:t>
            </a:r>
            <a:r>
              <a:rPr lang="en-US" dirty="0">
                <a:latin typeface="Times New Roman"/>
                <a:cs typeface="Times New Roman"/>
              </a:rPr>
              <a:t>are  </a:t>
            </a:r>
            <a:r>
              <a:rPr lang="en-US" spc="-4" dirty="0">
                <a:latin typeface="Times New Roman"/>
                <a:cs typeface="Times New Roman"/>
              </a:rPr>
              <a:t>protonated</a:t>
            </a:r>
            <a:r>
              <a:rPr lang="en-US" spc="11" dirty="0">
                <a:latin typeface="Times New Roman"/>
                <a:cs typeface="Times New Roman"/>
              </a:rPr>
              <a:t> </a:t>
            </a:r>
            <a:r>
              <a:rPr lang="en-US" spc="-4" dirty="0">
                <a:latin typeface="Times New Roman"/>
                <a:cs typeface="Times New Roman"/>
              </a:rPr>
              <a:t>(NH3+	and </a:t>
            </a:r>
            <a:r>
              <a:rPr lang="en-US" spc="-8" dirty="0">
                <a:latin typeface="Times New Roman"/>
                <a:cs typeface="Times New Roman"/>
              </a:rPr>
              <a:t>COOH).</a:t>
            </a:r>
            <a:endParaRPr lang="en-US" dirty="0">
              <a:latin typeface="Times New Roman"/>
              <a:cs typeface="Times New Roman"/>
            </a:endParaRPr>
          </a:p>
          <a:p>
            <a:pPr marL="180975" marR="7620" indent="-171450">
              <a:lnSpc>
                <a:spcPct val="120000"/>
              </a:lnSpc>
              <a:spcBef>
                <a:spcPts val="750"/>
              </a:spcBef>
            </a:pPr>
            <a:r>
              <a:rPr lang="en-US" spc="-8" dirty="0">
                <a:latin typeface="Times New Roman"/>
                <a:cs typeface="Times New Roman"/>
              </a:rPr>
              <a:t>As </a:t>
            </a:r>
            <a:r>
              <a:rPr lang="en-US" spc="-4" dirty="0">
                <a:latin typeface="Times New Roman"/>
                <a:cs typeface="Times New Roman"/>
              </a:rPr>
              <a:t>the pH rises, the </a:t>
            </a:r>
            <a:r>
              <a:rPr lang="en-US" dirty="0">
                <a:latin typeface="Times New Roman"/>
                <a:cs typeface="Times New Roman"/>
              </a:rPr>
              <a:t>carboxyl </a:t>
            </a:r>
            <a:r>
              <a:rPr lang="en-US" spc="-4" dirty="0">
                <a:latin typeface="Times New Roman"/>
                <a:cs typeface="Times New Roman"/>
              </a:rPr>
              <a:t>group </a:t>
            </a:r>
            <a:r>
              <a:rPr lang="en-US" spc="-8" dirty="0">
                <a:latin typeface="Times New Roman"/>
                <a:cs typeface="Times New Roman"/>
              </a:rPr>
              <a:t>loses </a:t>
            </a:r>
            <a:r>
              <a:rPr lang="en-US" spc="-4" dirty="0">
                <a:latin typeface="Times New Roman"/>
                <a:cs typeface="Times New Roman"/>
              </a:rPr>
              <a:t>its proton and the </a:t>
            </a:r>
            <a:r>
              <a:rPr lang="en-US" spc="-4" dirty="0" err="1">
                <a:latin typeface="Times New Roman"/>
                <a:cs typeface="Times New Roman"/>
              </a:rPr>
              <a:t>ampholyte</a:t>
            </a:r>
            <a:r>
              <a:rPr lang="en-US" spc="-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form </a:t>
            </a:r>
            <a:r>
              <a:rPr lang="en-US" spc="-4" dirty="0">
                <a:latin typeface="Times New Roman"/>
                <a:cs typeface="Times New Roman"/>
              </a:rPr>
              <a:t>appear at about  pH </a:t>
            </a:r>
            <a:r>
              <a:rPr lang="en-US" dirty="0">
                <a:latin typeface="Times New Roman"/>
                <a:cs typeface="Times New Roman"/>
              </a:rPr>
              <a:t>6.</a:t>
            </a:r>
          </a:p>
          <a:p>
            <a:pPr marL="180975" marR="3810" indent="-171450">
              <a:lnSpc>
                <a:spcPct val="120000"/>
              </a:lnSpc>
              <a:spcBef>
                <a:spcPts val="758"/>
              </a:spcBef>
            </a:pPr>
            <a:r>
              <a:rPr lang="en-US" spc="-19" dirty="0">
                <a:latin typeface="Times New Roman"/>
                <a:cs typeface="Times New Roman"/>
              </a:rPr>
              <a:t>With </a:t>
            </a:r>
            <a:r>
              <a:rPr lang="en-US" spc="-4" dirty="0">
                <a:latin typeface="Times New Roman"/>
                <a:cs typeface="Times New Roman"/>
              </a:rPr>
              <a:t>a further increase </a:t>
            </a:r>
            <a:r>
              <a:rPr lang="en-US" dirty="0">
                <a:latin typeface="Times New Roman"/>
                <a:cs typeface="Times New Roman"/>
              </a:rPr>
              <a:t>in </a:t>
            </a:r>
            <a:r>
              <a:rPr lang="en-US" spc="-4" dirty="0">
                <a:latin typeface="Times New Roman"/>
                <a:cs typeface="Times New Roman"/>
              </a:rPr>
              <a:t>pH the amino group </a:t>
            </a:r>
            <a:r>
              <a:rPr lang="en-US" spc="-8" dirty="0">
                <a:latin typeface="Times New Roman"/>
                <a:cs typeface="Times New Roman"/>
              </a:rPr>
              <a:t>(NH3+) </a:t>
            </a:r>
            <a:r>
              <a:rPr lang="en-US" spc="-4" dirty="0">
                <a:latin typeface="Times New Roman"/>
                <a:cs typeface="Times New Roman"/>
              </a:rPr>
              <a:t>is deprotonated, resulting in the  anionic form </a:t>
            </a:r>
            <a:r>
              <a:rPr lang="en-US" dirty="0">
                <a:latin typeface="Times New Roman"/>
                <a:cs typeface="Times New Roman"/>
              </a:rPr>
              <a:t>of </a:t>
            </a:r>
            <a:r>
              <a:rPr lang="en-US" spc="-4" dirty="0">
                <a:latin typeface="Times New Roman"/>
                <a:cs typeface="Times New Roman"/>
              </a:rPr>
              <a:t>the</a:t>
            </a:r>
            <a:r>
              <a:rPr lang="en-US" spc="8" dirty="0">
                <a:latin typeface="Times New Roman"/>
                <a:cs typeface="Times New Roman"/>
              </a:rPr>
              <a:t> </a:t>
            </a:r>
            <a:r>
              <a:rPr lang="en-US" spc="-4" dirty="0">
                <a:latin typeface="Times New Roman"/>
                <a:cs typeface="Times New Roman"/>
              </a:rPr>
              <a:t>molecule.</a:t>
            </a:r>
            <a:endParaRPr lang="en-US" dirty="0">
              <a:latin typeface="Times New Roman"/>
              <a:cs typeface="Times New Roman"/>
            </a:endParaRPr>
          </a:p>
          <a:p>
            <a:pPr marL="9525">
              <a:spcBef>
                <a:spcPts val="1140"/>
              </a:spcBef>
            </a:pPr>
            <a:r>
              <a:rPr lang="en-US" spc="-4" dirty="0">
                <a:latin typeface="Times New Roman"/>
                <a:cs typeface="Times New Roman"/>
              </a:rPr>
              <a:t>For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-4" dirty="0">
                <a:latin typeface="Times New Roman"/>
                <a:cs typeface="Times New Roman"/>
              </a:rPr>
              <a:t>example: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3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48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"/>
          <a:stretch/>
        </p:blipFill>
        <p:spPr>
          <a:xfrm>
            <a:off x="8368937" y="6409955"/>
            <a:ext cx="775063" cy="4506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3214" y="1167561"/>
            <a:ext cx="45952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-10" dirty="0" smtClean="0">
                <a:uFill>
                  <a:solidFill>
                    <a:srgbClr val="000000"/>
                  </a:solidFill>
                </a:uFill>
                <a:cs typeface="Times New Roman"/>
              </a:rPr>
              <a:t>The amino acids contain Amino</a:t>
            </a:r>
            <a:r>
              <a:rPr lang="en-US" sz="2800" spc="-10" dirty="0" smtClean="0">
                <a:cs typeface="Times New Roman"/>
              </a:rPr>
              <a:t> </a:t>
            </a:r>
            <a:r>
              <a:rPr lang="en-US" sz="2800" dirty="0">
                <a:cs typeface="Times New Roman"/>
              </a:rPr>
              <a:t>and </a:t>
            </a:r>
            <a:r>
              <a:rPr lang="en-US" sz="2800" dirty="0">
                <a:uFill>
                  <a:solidFill>
                    <a:srgbClr val="000000"/>
                  </a:solidFill>
                </a:uFill>
                <a:cs typeface="Times New Roman"/>
              </a:rPr>
              <a:t>Carboxyl</a:t>
            </a:r>
            <a:r>
              <a:rPr lang="en-US" sz="2800" dirty="0">
                <a:cs typeface="Times New Roman"/>
              </a:rPr>
              <a:t> groups attached to the</a:t>
            </a:r>
            <a:r>
              <a:rPr lang="en-US" sz="2800" spc="-50" dirty="0">
                <a:cs typeface="Times New Roman"/>
              </a:rPr>
              <a:t>  </a:t>
            </a:r>
            <a:r>
              <a:rPr lang="en-US" sz="2800" dirty="0" smtClean="0">
                <a:cs typeface="Times New Roman"/>
              </a:rPr>
              <a:t>α-carbon. So it has an acid-base behavior which called</a:t>
            </a:r>
            <a:endParaRPr lang="en-US" sz="2800" dirty="0">
              <a:cs typeface="Times New Roman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Zwitterion</a:t>
            </a:r>
            <a:r>
              <a:rPr lang="en-US" sz="2800" dirty="0" smtClean="0">
                <a:solidFill>
                  <a:srgbClr val="222222"/>
                </a:solidFill>
              </a:rPr>
              <a:t> or</a:t>
            </a:r>
            <a:r>
              <a:rPr lang="en-US" sz="2800" dirty="0">
                <a:solidFill>
                  <a:srgbClr val="222222"/>
                </a:solidFill>
              </a:rPr>
              <a:t> </a:t>
            </a:r>
            <a:r>
              <a:rPr lang="en-US" sz="2800" b="1" dirty="0">
                <a:solidFill>
                  <a:srgbClr val="222222"/>
                </a:solidFill>
              </a:rPr>
              <a:t>dipolar ion </a:t>
            </a:r>
            <a:r>
              <a:rPr lang="en-US" sz="2800" dirty="0">
                <a:solidFill>
                  <a:srgbClr val="222222"/>
                </a:solidFill>
              </a:rPr>
              <a:t>or</a:t>
            </a:r>
            <a:r>
              <a:rPr lang="en-US" sz="2800" b="1" dirty="0">
                <a:solidFill>
                  <a:srgbClr val="222222"/>
                </a:solidFill>
              </a:rPr>
              <a:t> </a:t>
            </a:r>
            <a:r>
              <a:rPr lang="en-US" sz="2800" b="1" dirty="0" err="1">
                <a:solidFill>
                  <a:srgbClr val="222222"/>
                </a:solidFill>
              </a:rPr>
              <a:t>ampholyte</a:t>
            </a:r>
            <a:endParaRPr lang="en-US" sz="2800" b="1" dirty="0" smtClean="0">
              <a:solidFill>
                <a:srgbClr val="222222"/>
              </a:solidFill>
            </a:endParaRPr>
          </a:p>
          <a:p>
            <a:r>
              <a:rPr lang="en-US" sz="2800" dirty="0">
                <a:cs typeface="Times New Roman"/>
              </a:rPr>
              <a:t>In </a:t>
            </a:r>
            <a:r>
              <a:rPr lang="en-US" sz="2800" spc="-5" dirty="0">
                <a:cs typeface="Times New Roman"/>
              </a:rPr>
              <a:t>the physiological pH range of 7.35- 7.45, </a:t>
            </a:r>
            <a:r>
              <a:rPr lang="en-US" sz="2800" dirty="0">
                <a:cs typeface="Times New Roman"/>
              </a:rPr>
              <a:t>the  carboxyl </a:t>
            </a:r>
            <a:r>
              <a:rPr lang="en-US" sz="2800" spc="-10" dirty="0">
                <a:cs typeface="Times New Roman"/>
              </a:rPr>
              <a:t>group </a:t>
            </a:r>
            <a:r>
              <a:rPr lang="en-US" sz="2800" spc="-5" dirty="0">
                <a:cs typeface="Times New Roman"/>
              </a:rPr>
              <a:t>of </a:t>
            </a:r>
            <a:r>
              <a:rPr lang="en-US" sz="2800" dirty="0">
                <a:cs typeface="Times New Roman"/>
              </a:rPr>
              <a:t>an </a:t>
            </a:r>
            <a:r>
              <a:rPr lang="en-US" sz="2800" spc="-5" dirty="0">
                <a:cs typeface="Times New Roman"/>
              </a:rPr>
              <a:t>amino </a:t>
            </a:r>
            <a:r>
              <a:rPr lang="en-US" sz="2800" dirty="0">
                <a:cs typeface="Times New Roman"/>
              </a:rPr>
              <a:t>acid </a:t>
            </a:r>
            <a:r>
              <a:rPr lang="en-US" sz="2800" spc="-10" dirty="0">
                <a:cs typeface="Times New Roman"/>
              </a:rPr>
              <a:t>is </a:t>
            </a:r>
            <a:r>
              <a:rPr lang="en-US" sz="2800" spc="-5" dirty="0">
                <a:cs typeface="Times New Roman"/>
              </a:rPr>
              <a:t>dissociated  </a:t>
            </a:r>
            <a:r>
              <a:rPr lang="en-US" sz="2800" dirty="0">
                <a:cs typeface="Times New Roman"/>
              </a:rPr>
              <a:t>and the </a:t>
            </a:r>
            <a:r>
              <a:rPr lang="en-US" sz="2800" spc="-5" dirty="0">
                <a:cs typeface="Times New Roman"/>
              </a:rPr>
              <a:t>amino </a:t>
            </a:r>
            <a:r>
              <a:rPr lang="en-US" sz="2800" spc="-10" dirty="0">
                <a:cs typeface="Times New Roman"/>
              </a:rPr>
              <a:t>group </a:t>
            </a:r>
            <a:r>
              <a:rPr lang="en-US" sz="2800" spc="-5" dirty="0">
                <a:cs typeface="Times New Roman"/>
              </a:rPr>
              <a:t>is </a:t>
            </a:r>
            <a:r>
              <a:rPr lang="en-US" sz="2800" spc="-5" dirty="0" smtClean="0">
                <a:cs typeface="Times New Roman"/>
              </a:rPr>
              <a:t>protonated</a:t>
            </a:r>
            <a:endParaRPr lang="en-US" sz="2800" dirty="0">
              <a:solidFill>
                <a:srgbClr val="22222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75219"/>
            <a:ext cx="3414389" cy="205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90855" y="903370"/>
            <a:ext cx="7808119" cy="284443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80975" marR="6668" indent="-171450">
              <a:lnSpc>
                <a:spcPct val="120000"/>
              </a:lnSpc>
              <a:spcBef>
                <a:spcPts val="75"/>
              </a:spcBef>
              <a:tabLst>
                <a:tab pos="1830229" algn="l"/>
              </a:tabLst>
            </a:pPr>
            <a:r>
              <a:rPr sz="2400" spc="-4" dirty="0">
                <a:cs typeface="Times New Roman"/>
              </a:rPr>
              <a:t>At low pH an amino acid </a:t>
            </a:r>
            <a:r>
              <a:rPr sz="2400" dirty="0">
                <a:cs typeface="Times New Roman"/>
              </a:rPr>
              <a:t>is </a:t>
            </a:r>
            <a:r>
              <a:rPr sz="2400" spc="-4" dirty="0" smtClean="0">
                <a:cs typeface="Times New Roman"/>
              </a:rPr>
              <a:t>cationic </a:t>
            </a:r>
            <a:r>
              <a:rPr sz="2400" dirty="0">
                <a:cs typeface="Times New Roman"/>
              </a:rPr>
              <a:t>form </a:t>
            </a:r>
            <a:r>
              <a:rPr sz="2400" spc="-4" dirty="0">
                <a:cs typeface="Times New Roman"/>
              </a:rPr>
              <a:t>with both its amino and </a:t>
            </a:r>
            <a:r>
              <a:rPr sz="2400" dirty="0">
                <a:cs typeface="Times New Roman"/>
              </a:rPr>
              <a:t>carboxyl </a:t>
            </a:r>
            <a:r>
              <a:rPr sz="2400" spc="-4" dirty="0">
                <a:cs typeface="Times New Roman"/>
              </a:rPr>
              <a:t>groups </a:t>
            </a:r>
            <a:r>
              <a:rPr sz="2400" dirty="0">
                <a:cs typeface="Times New Roman"/>
              </a:rPr>
              <a:t>are  </a:t>
            </a:r>
            <a:r>
              <a:rPr sz="2400" spc="-4" dirty="0" smtClean="0">
                <a:cs typeface="Times New Roman"/>
              </a:rPr>
              <a:t>protonated</a:t>
            </a:r>
            <a:r>
              <a:rPr sz="2400" spc="-8" dirty="0" smtClean="0">
                <a:cs typeface="Times New Roman"/>
              </a:rPr>
              <a:t>.</a:t>
            </a:r>
            <a:endParaRPr sz="2400" dirty="0">
              <a:cs typeface="Times New Roman"/>
            </a:endParaRPr>
          </a:p>
          <a:p>
            <a:pPr marL="180975" marR="7620" indent="-171450">
              <a:lnSpc>
                <a:spcPct val="120000"/>
              </a:lnSpc>
              <a:spcBef>
                <a:spcPts val="750"/>
              </a:spcBef>
            </a:pPr>
            <a:r>
              <a:rPr lang="en-US" sz="2400" spc="-8" dirty="0" smtClean="0">
                <a:cs typeface="Times New Roman"/>
              </a:rPr>
              <a:t>When</a:t>
            </a:r>
            <a:r>
              <a:rPr sz="2400" spc="-8" dirty="0" smtClean="0">
                <a:cs typeface="Times New Roman"/>
              </a:rPr>
              <a:t> </a:t>
            </a:r>
            <a:r>
              <a:rPr sz="2400" spc="-4" dirty="0">
                <a:cs typeface="Times New Roman"/>
              </a:rPr>
              <a:t>the pH rises, the </a:t>
            </a:r>
            <a:r>
              <a:rPr sz="2400" dirty="0">
                <a:cs typeface="Times New Roman"/>
              </a:rPr>
              <a:t>carboxyl </a:t>
            </a:r>
            <a:r>
              <a:rPr sz="2400" spc="-4" dirty="0">
                <a:cs typeface="Times New Roman"/>
              </a:rPr>
              <a:t>group </a:t>
            </a:r>
            <a:r>
              <a:rPr sz="2400" spc="-8" dirty="0">
                <a:cs typeface="Times New Roman"/>
              </a:rPr>
              <a:t>loses </a:t>
            </a:r>
            <a:r>
              <a:rPr sz="2400" spc="-4" dirty="0">
                <a:cs typeface="Times New Roman"/>
              </a:rPr>
              <a:t>its proton and the </a:t>
            </a:r>
            <a:r>
              <a:rPr sz="2400" spc="-4" dirty="0">
                <a:cs typeface="Times New Roman"/>
              </a:rPr>
              <a:t>ampholyte</a:t>
            </a:r>
            <a:r>
              <a:rPr sz="2400" spc="-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form </a:t>
            </a:r>
            <a:r>
              <a:rPr sz="2400" spc="-4" dirty="0">
                <a:cs typeface="Times New Roman"/>
              </a:rPr>
              <a:t>appear at about  pH </a:t>
            </a:r>
            <a:r>
              <a:rPr sz="2400" dirty="0">
                <a:cs typeface="Times New Roman"/>
              </a:rPr>
              <a:t>6.</a:t>
            </a:r>
          </a:p>
          <a:p>
            <a:pPr marL="180975" marR="3810" indent="-171450">
              <a:lnSpc>
                <a:spcPct val="120000"/>
              </a:lnSpc>
              <a:spcBef>
                <a:spcPts val="758"/>
              </a:spcBef>
            </a:pPr>
            <a:r>
              <a:rPr sz="2400" spc="-19" dirty="0">
                <a:cs typeface="Times New Roman"/>
              </a:rPr>
              <a:t>With </a:t>
            </a:r>
            <a:r>
              <a:rPr sz="2400" spc="-4" dirty="0">
                <a:cs typeface="Times New Roman"/>
              </a:rPr>
              <a:t>a further increase </a:t>
            </a:r>
            <a:r>
              <a:rPr sz="2400" dirty="0">
                <a:cs typeface="Times New Roman"/>
              </a:rPr>
              <a:t>in </a:t>
            </a:r>
            <a:r>
              <a:rPr sz="2400" spc="-4" dirty="0">
                <a:cs typeface="Times New Roman"/>
              </a:rPr>
              <a:t>pH the amino group </a:t>
            </a:r>
            <a:r>
              <a:rPr sz="2400" spc="-8" dirty="0">
                <a:cs typeface="Times New Roman"/>
              </a:rPr>
              <a:t>(NH3+) </a:t>
            </a:r>
            <a:r>
              <a:rPr sz="2400" spc="-4" dirty="0">
                <a:cs typeface="Times New Roman"/>
              </a:rPr>
              <a:t>is deprotonated, resulting in the  anionic form </a:t>
            </a:r>
            <a:r>
              <a:rPr sz="2400" dirty="0">
                <a:cs typeface="Times New Roman"/>
              </a:rPr>
              <a:t>of </a:t>
            </a:r>
            <a:r>
              <a:rPr sz="2400" spc="-4" dirty="0">
                <a:cs typeface="Times New Roman"/>
              </a:rPr>
              <a:t>the</a:t>
            </a:r>
            <a:r>
              <a:rPr sz="2400" spc="8" dirty="0">
                <a:cs typeface="Times New Roman"/>
              </a:rPr>
              <a:t> </a:t>
            </a:r>
            <a:r>
              <a:rPr sz="2400" spc="-4" dirty="0">
                <a:cs typeface="Times New Roman"/>
              </a:rPr>
              <a:t>molecule</a:t>
            </a:r>
            <a:r>
              <a:rPr sz="2400" spc="-4" dirty="0" smtClean="0">
                <a:cs typeface="Times New Roman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638032" y="5661822"/>
            <a:ext cx="276225" cy="246702"/>
          </a:xfrm>
          <a:prstGeom prst="rect">
            <a:avLst/>
          </a:prstGeom>
        </p:spPr>
        <p:txBody>
          <a:bodyPr vert="horz" wrap="square" lIns="0" tIns="38576" rIns="0" bIns="0" rtlCol="0">
            <a:spAutoFit/>
          </a:bodyPr>
          <a:lstStyle/>
          <a:p>
            <a:pPr marL="19050">
              <a:spcBef>
                <a:spcPts val="304"/>
              </a:spcBef>
            </a:pPr>
            <a:fld id="{81D60167-4931-47E6-BA6A-407CBD079E47}" type="slidenum">
              <a:rPr sz="1350" b="1" spc="-4" dirty="0">
                <a:solidFill>
                  <a:srgbClr val="FFFFFF"/>
                </a:solidFill>
                <a:latin typeface="Arial"/>
                <a:cs typeface="Arial"/>
              </a:rPr>
              <a:pPr marL="19050">
                <a:spcBef>
                  <a:spcPts val="304"/>
                </a:spcBef>
              </a:pPr>
              <a:t>8</a:t>
            </a:fld>
            <a:endParaRPr sz="135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7" y="3946898"/>
            <a:ext cx="7703128" cy="254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53527" y="1783468"/>
            <a:ext cx="4246145" cy="40835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object 3"/>
          <p:cNvSpPr/>
          <p:nvPr/>
        </p:nvSpPr>
        <p:spPr>
          <a:xfrm>
            <a:off x="4245293" y="1546741"/>
            <a:ext cx="4554379" cy="4556991"/>
          </a:xfrm>
          <a:custGeom>
            <a:avLst/>
            <a:gdLst/>
            <a:ahLst/>
            <a:cxnLst/>
            <a:rect l="l" t="t" r="r" b="b"/>
            <a:pathLst>
              <a:path w="6072505" h="5267325">
                <a:moveTo>
                  <a:pt x="0" y="5267325"/>
                </a:moveTo>
                <a:lnTo>
                  <a:pt x="6072251" y="5267325"/>
                </a:lnTo>
                <a:lnTo>
                  <a:pt x="6072251" y="0"/>
                </a:lnTo>
                <a:lnTo>
                  <a:pt x="0" y="0"/>
                </a:lnTo>
                <a:lnTo>
                  <a:pt x="0" y="5267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 txBox="1"/>
          <p:nvPr/>
        </p:nvSpPr>
        <p:spPr>
          <a:xfrm>
            <a:off x="173354" y="1546741"/>
            <a:ext cx="4034982" cy="433916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0004" rIns="0" bIns="0" rtlCol="0">
            <a:spAutoFit/>
          </a:bodyPr>
          <a:lstStyle/>
          <a:p>
            <a:pPr marL="68580" marR="61913" algn="just">
              <a:lnSpc>
                <a:spcPts val="2834"/>
              </a:lnSpc>
              <a:spcBef>
                <a:spcPts val="236"/>
              </a:spcBef>
            </a:pPr>
            <a:r>
              <a:rPr sz="2400" dirty="0">
                <a:cs typeface="Times New Roman"/>
              </a:rPr>
              <a:t>The </a:t>
            </a:r>
            <a:r>
              <a:rPr sz="2400" b="1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isoelectric point </a:t>
            </a:r>
            <a:r>
              <a:rPr sz="2400" spc="-8" dirty="0">
                <a:cs typeface="Times New Roman"/>
              </a:rPr>
              <a:t>is </a:t>
            </a:r>
            <a:r>
              <a:rPr sz="2400" dirty="0">
                <a:cs typeface="Times New Roman"/>
              </a:rPr>
              <a:t>the pH at which </a:t>
            </a:r>
            <a:r>
              <a:rPr sz="2400" dirty="0" smtClean="0">
                <a:cs typeface="Times New Roman"/>
              </a:rPr>
              <a:t>an</a:t>
            </a:r>
            <a:r>
              <a:rPr lang="en-US" sz="2400" dirty="0" smtClean="0">
                <a:cs typeface="Times New Roman"/>
              </a:rPr>
              <a:t> </a:t>
            </a:r>
            <a:r>
              <a:rPr sz="2400" dirty="0" smtClean="0">
                <a:cs typeface="Times New Roman"/>
              </a:rPr>
              <a:t>amino</a:t>
            </a:r>
            <a:r>
              <a:rPr sz="2400" spc="210" dirty="0" smtClean="0">
                <a:cs typeface="Times New Roman"/>
              </a:rPr>
              <a:t> </a:t>
            </a:r>
            <a:r>
              <a:rPr sz="2400" dirty="0">
                <a:cs typeface="Times New Roman"/>
              </a:rPr>
              <a:t>acid</a:t>
            </a:r>
            <a:r>
              <a:rPr sz="2400" spc="210" dirty="0">
                <a:cs typeface="Times New Roman"/>
              </a:rPr>
              <a:t> </a:t>
            </a:r>
            <a:r>
              <a:rPr sz="2400" spc="-4" dirty="0">
                <a:cs typeface="Times New Roman"/>
              </a:rPr>
              <a:t>is</a:t>
            </a:r>
            <a:r>
              <a:rPr sz="2400" spc="19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electrically</a:t>
            </a:r>
            <a:r>
              <a:rPr sz="2400" spc="210" dirty="0">
                <a:cs typeface="Times New Roman"/>
              </a:rPr>
              <a:t> </a:t>
            </a:r>
            <a:r>
              <a:rPr sz="2400" dirty="0" smtClean="0">
                <a:cs typeface="Times New Roman"/>
              </a:rPr>
              <a:t>neutral</a:t>
            </a:r>
            <a:r>
              <a:rPr sz="2400" spc="-4" dirty="0" smtClean="0">
                <a:cs typeface="Times New Roman"/>
              </a:rPr>
              <a:t>,</a:t>
            </a:r>
            <a:r>
              <a:rPr sz="2400" spc="199" dirty="0" smtClean="0">
                <a:cs typeface="Times New Roman"/>
              </a:rPr>
              <a:t> </a:t>
            </a:r>
            <a:r>
              <a:rPr sz="2400" dirty="0">
                <a:cs typeface="Times New Roman"/>
              </a:rPr>
              <a:t>in</a:t>
            </a:r>
          </a:p>
          <a:p>
            <a:pPr marL="68580" marR="61913" algn="just">
              <a:lnSpc>
                <a:spcPts val="2834"/>
              </a:lnSpc>
              <a:spcBef>
                <a:spcPts val="4"/>
              </a:spcBef>
            </a:pPr>
            <a:r>
              <a:rPr sz="2400" dirty="0">
                <a:cs typeface="Times New Roman"/>
              </a:rPr>
              <a:t>which the </a:t>
            </a:r>
            <a:r>
              <a:rPr sz="2400" spc="-8" dirty="0">
                <a:cs typeface="Times New Roman"/>
              </a:rPr>
              <a:t>sum </a:t>
            </a:r>
            <a:r>
              <a:rPr sz="2400" dirty="0">
                <a:cs typeface="Times New Roman"/>
              </a:rPr>
              <a:t>of the 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positive </a:t>
            </a:r>
            <a:r>
              <a:rPr sz="24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charges </a:t>
            </a:r>
            <a:r>
              <a: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equals</a:t>
            </a:r>
            <a:r>
              <a:rPr sz="2400" dirty="0">
                <a:cs typeface="Times New Roman"/>
              </a:rPr>
              <a:t>  the sum of the </a:t>
            </a:r>
            <a:r>
              <a:rPr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negative </a:t>
            </a:r>
            <a:r>
              <a:rPr sz="2400" b="1" spc="-4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charges</a:t>
            </a:r>
            <a:r>
              <a:rPr sz="2400" spc="-4" dirty="0">
                <a:cs typeface="Times New Roman"/>
              </a:rPr>
              <a:t>. </a:t>
            </a:r>
            <a:endParaRPr lang="en-US" sz="2400" spc="-4" dirty="0" smtClean="0">
              <a:cs typeface="Times New Roman"/>
            </a:endParaRPr>
          </a:p>
          <a:p>
            <a:pPr marL="68580" marR="61913" algn="just">
              <a:lnSpc>
                <a:spcPts val="2834"/>
              </a:lnSpc>
              <a:spcBef>
                <a:spcPts val="4"/>
              </a:spcBef>
            </a:pPr>
            <a:r>
              <a:rPr sz="2400" spc="-8" dirty="0" smtClean="0">
                <a:cs typeface="Times New Roman"/>
              </a:rPr>
              <a:t>For </a:t>
            </a:r>
            <a:r>
              <a:rPr lang="en-US" sz="2400" b="1" dirty="0" smtClean="0">
                <a:cs typeface="Times New Roman"/>
              </a:rPr>
              <a:t>Glycine</a:t>
            </a:r>
            <a:r>
              <a:rPr sz="2400" dirty="0" smtClean="0">
                <a:cs typeface="Times New Roman"/>
              </a:rPr>
              <a:t>,  </a:t>
            </a:r>
            <a:r>
              <a:rPr sz="2400" dirty="0">
                <a:cs typeface="Times New Roman"/>
              </a:rPr>
              <a:t>that   has   </a:t>
            </a:r>
            <a:r>
              <a:rPr sz="2400" spc="-4" dirty="0">
                <a:cs typeface="Times New Roman"/>
              </a:rPr>
              <a:t>only   two   dissociable</a:t>
            </a:r>
            <a:r>
              <a:rPr sz="2400" spc="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hydrogens</a:t>
            </a:r>
          </a:p>
          <a:p>
            <a:pPr marL="68580" marR="63341" algn="just">
              <a:lnSpc>
                <a:spcPts val="2834"/>
              </a:lnSpc>
            </a:pPr>
            <a:r>
              <a:rPr sz="2400" dirty="0">
                <a:latin typeface="Times New Roman"/>
                <a:cs typeface="Times New Roman"/>
              </a:rPr>
              <a:t>(one from the α-carboxyl </a:t>
            </a:r>
            <a:r>
              <a:rPr sz="2400" spc="-4" dirty="0">
                <a:latin typeface="Times New Roman"/>
                <a:cs typeface="Times New Roman"/>
              </a:rPr>
              <a:t>and </a:t>
            </a:r>
            <a:r>
              <a:rPr sz="2400" dirty="0">
                <a:latin typeface="Times New Roman"/>
                <a:cs typeface="Times New Roman"/>
              </a:rPr>
              <a:t>one </a:t>
            </a:r>
            <a:r>
              <a:rPr sz="2400" spc="-4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4" dirty="0">
                <a:latin typeface="Times New Roman"/>
                <a:cs typeface="Times New Roman"/>
              </a:rPr>
              <a:t>α-amino </a:t>
            </a:r>
            <a:r>
              <a:rPr sz="2400" dirty="0">
                <a:latin typeface="Times New Roman"/>
                <a:cs typeface="Times New Roman"/>
              </a:rPr>
              <a:t>group), </a:t>
            </a:r>
            <a:r>
              <a:rPr sz="2400" spc="-4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pI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is the </a:t>
            </a:r>
            <a:r>
              <a:rPr sz="2400" dirty="0">
                <a:latin typeface="Times New Roman"/>
                <a:cs typeface="Times New Roman"/>
              </a:rPr>
              <a:t>average of </a:t>
            </a:r>
            <a:r>
              <a:rPr sz="2400" spc="-8" dirty="0">
                <a:latin typeface="Times New Roman"/>
                <a:cs typeface="Times New Roman"/>
              </a:rPr>
              <a:t>pK1 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pK2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354" y="1023859"/>
            <a:ext cx="8970646" cy="44002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484823" marR="3810" indent="-475774">
              <a:spcBef>
                <a:spcPts val="71"/>
              </a:spcBef>
            </a:pPr>
            <a:r>
              <a:rPr sz="2800" b="1" spc="-11" dirty="0">
                <a:cs typeface="Liberation Sans Narrow"/>
              </a:rPr>
              <a:t>Titration </a:t>
            </a:r>
            <a:r>
              <a:rPr sz="2800" b="1" spc="-8" dirty="0">
                <a:cs typeface="Liberation Sans Narrow"/>
              </a:rPr>
              <a:t>curve </a:t>
            </a:r>
            <a:r>
              <a:rPr sz="2800" b="1" spc="-4" dirty="0">
                <a:cs typeface="Liberation Sans Narrow"/>
              </a:rPr>
              <a:t>of </a:t>
            </a:r>
            <a:r>
              <a:rPr sz="2800" b="1" spc="-8" dirty="0">
                <a:cs typeface="Liberation Sans Narrow"/>
              </a:rPr>
              <a:t>amino acids </a:t>
            </a:r>
            <a:r>
              <a:rPr sz="2800" b="1" spc="-8" dirty="0" smtClean="0">
                <a:cs typeface="Liberation Sans Narrow"/>
              </a:rPr>
              <a:t>with</a:t>
            </a:r>
            <a:r>
              <a:rPr lang="en-US" sz="2800" b="1" spc="-8" dirty="0" smtClean="0">
                <a:cs typeface="Liberation Sans Narrow"/>
              </a:rPr>
              <a:t>out</a:t>
            </a:r>
            <a:r>
              <a:rPr sz="2800" b="1" spc="-4" dirty="0" smtClean="0">
                <a:cs typeface="Liberation Sans Narrow"/>
              </a:rPr>
              <a:t> </a:t>
            </a:r>
            <a:r>
              <a:rPr sz="2800" b="1" spc="-4" dirty="0">
                <a:cs typeface="Liberation Sans Narrow"/>
              </a:rPr>
              <a:t>ionizable</a:t>
            </a:r>
            <a:r>
              <a:rPr sz="2800" b="1" spc="-4" dirty="0">
                <a:cs typeface="Liberation Sans Narrow"/>
              </a:rPr>
              <a:t> </a:t>
            </a:r>
            <a:r>
              <a:rPr sz="2800" b="1" spc="-4" dirty="0">
                <a:solidFill>
                  <a:schemeClr val="accent1">
                    <a:lumMod val="75000"/>
                  </a:schemeClr>
                </a:solidFill>
                <a:cs typeface="Liberation Sans Narrow"/>
              </a:rPr>
              <a:t>R</a:t>
            </a:r>
            <a:r>
              <a:rPr sz="2800" b="1" spc="-15" dirty="0">
                <a:cs typeface="Liberation Sans Narrow"/>
              </a:rPr>
              <a:t> </a:t>
            </a:r>
            <a:r>
              <a:rPr sz="2800" b="1" spc="-8" dirty="0">
                <a:cs typeface="Liberation Sans Narrow"/>
              </a:rPr>
              <a:t>groups</a:t>
            </a:r>
            <a:r>
              <a:rPr sz="2800" b="1" spc="-8" dirty="0" smtClean="0">
                <a:cs typeface="Liberation Sans Narrow"/>
              </a:rPr>
              <a:t>.</a:t>
            </a:r>
            <a:r>
              <a:rPr lang="en-US" sz="2800" b="1" spc="-8" dirty="0" smtClean="0">
                <a:cs typeface="Liberation Sans Narrow"/>
              </a:rPr>
              <a:t>                                                                 </a:t>
            </a:r>
            <a:endParaRPr sz="2800" b="1" dirty="0">
              <a:cs typeface="Liberation Sans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90598" y="5661822"/>
            <a:ext cx="209074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568"/>
              </a:lnSpc>
            </a:pPr>
            <a:r>
              <a:rPr sz="1350" b="1" spc="-8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4"/>
          <p:cNvSpPr txBox="1">
            <a:spLocks/>
          </p:cNvSpPr>
          <p:nvPr/>
        </p:nvSpPr>
        <p:spPr>
          <a:xfrm>
            <a:off x="5105400" y="76202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 Scientific Researches</a:t>
            </a:r>
            <a:endParaRPr lang="en-US" sz="18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152400" y="1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6" y="2"/>
            <a:ext cx="759825" cy="7420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32436" y="704275"/>
            <a:ext cx="1159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 18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1002</Words>
  <Application>Microsoft Office PowerPoint</Application>
  <PresentationFormat>On-screen Show (4:3)</PresentationFormat>
  <Paragraphs>162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Berlin Sans FB Demi</vt:lpstr>
      <vt:lpstr>Calibri</vt:lpstr>
      <vt:lpstr>Calibri Light</vt:lpstr>
      <vt:lpstr>Liberation Sans Narrow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Titration curve of Amino acids with Acidic R groups</vt:lpstr>
      <vt:lpstr>Titration Curve of Amino acids with basic R groups</vt:lpstr>
      <vt:lpstr>Peptide Bond</vt:lpstr>
      <vt:lpstr>Key feature of the peptide bond</vt:lpstr>
      <vt:lpstr>LO 1.9</vt:lpstr>
      <vt:lpstr>PowerPoint Presentation</vt:lpstr>
      <vt:lpstr>Ionization of peptide</vt:lpstr>
      <vt:lpstr>Proteins</vt:lpstr>
      <vt:lpstr>Isoelectric Point (pI) Of Protein</vt:lpstr>
      <vt:lpstr>Questions</vt:lpstr>
      <vt:lpstr>Questions</vt:lpstr>
      <vt:lpstr>PowerPoint Presentation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2018-10-05T10:49:26Z</dcterms:created>
  <dcterms:modified xsi:type="dcterms:W3CDTF">2018-10-05T19:11:02Z</dcterms:modified>
</cp:coreProperties>
</file>